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8"/>
  </p:notes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70" r:id="rId17"/>
  </p:sldIdLst>
  <p:sldSz cx="12192000" cy="6858000"/>
  <p:notesSz cx="6815138"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658" y="67"/>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53226" cy="497364"/>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60335" y="0"/>
            <a:ext cx="2953226" cy="497364"/>
          </a:xfrm>
          <a:prstGeom prst="rect">
            <a:avLst/>
          </a:prstGeom>
        </p:spPr>
        <p:txBody>
          <a:bodyPr vert="horz" lIns="91440" tIns="45720" rIns="91440" bIns="45720" rtlCol="0"/>
          <a:lstStyle>
            <a:lvl1pPr algn="r">
              <a:defRPr sz="1200"/>
            </a:lvl1pPr>
          </a:lstStyle>
          <a:p>
            <a:fld id="{24A5A3E9-1799-4544-A223-E35508CB4497}" type="datetimeFigureOut">
              <a:rPr lang="tr-TR" smtClean="0"/>
              <a:t>17.04.2025</a:t>
            </a:fld>
            <a:endParaRPr lang="tr-TR"/>
          </a:p>
        </p:txBody>
      </p:sp>
      <p:sp>
        <p:nvSpPr>
          <p:cNvPr id="4" name="Slayt Görüntüsü Yer Tutucusu 3"/>
          <p:cNvSpPr>
            <a:spLocks noGrp="1" noRot="1" noChangeAspect="1"/>
          </p:cNvSpPr>
          <p:nvPr>
            <p:ph type="sldImg" idx="2"/>
          </p:nvPr>
        </p:nvSpPr>
        <p:spPr>
          <a:xfrm>
            <a:off x="93663" y="746125"/>
            <a:ext cx="6629400" cy="3730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1514" y="4724956"/>
            <a:ext cx="5452110" cy="4476274"/>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48185"/>
            <a:ext cx="2953226" cy="497364"/>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60335" y="9448185"/>
            <a:ext cx="2953226" cy="497364"/>
          </a:xfrm>
          <a:prstGeom prst="rect">
            <a:avLst/>
          </a:prstGeom>
        </p:spPr>
        <p:txBody>
          <a:bodyPr vert="horz" lIns="91440" tIns="45720" rIns="91440" bIns="45720" rtlCol="0" anchor="b"/>
          <a:lstStyle>
            <a:lvl1pPr algn="r">
              <a:defRPr sz="1200"/>
            </a:lvl1pPr>
          </a:lstStyle>
          <a:p>
            <a:fld id="{75AA8C6F-026F-4723-9162-F9BCC8780C74}" type="slidenum">
              <a:rPr lang="tr-TR" smtClean="0"/>
              <a:t>‹#›</a:t>
            </a:fld>
            <a:endParaRPr lang="tr-TR"/>
          </a:p>
        </p:txBody>
      </p:sp>
    </p:spTree>
    <p:extLst>
      <p:ext uri="{BB962C8B-B14F-4D97-AF65-F5344CB8AC3E}">
        <p14:creationId xmlns:p14="http://schemas.microsoft.com/office/powerpoint/2010/main" val="4057796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20820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23720DD-5B6D-40BF-8493-A6B52D484E6B}"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302308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23720DD-5B6D-40BF-8493-A6B52D484E6B}"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02176B-0E47-46AC-8F43-DAB4B8A37D0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2132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23720DD-5B6D-40BF-8493-A6B52D484E6B}"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97802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23720DD-5B6D-40BF-8493-A6B52D484E6B}"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02176B-0E47-46AC-8F43-DAB4B8A37D0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53134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A23720DD-5B6D-40BF-8493-A6B52D484E6B}"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60186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47056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2448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460342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23720DD-5B6D-40BF-8493-A6B52D484E6B}" type="datetimeFigureOut">
              <a:rPr lang="tr-TR" smtClean="0"/>
              <a:t>17.04.2025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689696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2471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17.04.2025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20890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17.04.2025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34903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17.04.2025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09331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23720DD-5B6D-40BF-8493-A6B52D484E6B}"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343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23720DD-5B6D-40BF-8493-A6B52D484E6B}" type="datetimeFigureOut">
              <a:rPr lang="tr-TR" smtClean="0"/>
              <a:t>17.04.2025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95269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23720DD-5B6D-40BF-8493-A6B52D484E6B}" type="datetimeFigureOut">
              <a:rPr lang="tr-TR" smtClean="0"/>
              <a:t>17.04.2025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47504056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DD306D-9DDA-437D-AB90-C7D46AEF9901}"/>
              </a:ext>
            </a:extLst>
          </p:cNvPr>
          <p:cNvSpPr>
            <a:spLocks noGrp="1"/>
          </p:cNvSpPr>
          <p:nvPr>
            <p:ph type="ctrTitle"/>
          </p:nvPr>
        </p:nvSpPr>
        <p:spPr>
          <a:xfrm>
            <a:off x="2567608" y="3212977"/>
            <a:ext cx="8627367" cy="1584175"/>
          </a:xfrm>
        </p:spPr>
        <p:txBody>
          <a:bodyPr>
            <a:normAutofit fontScale="90000"/>
          </a:bodyPr>
          <a:lstStyle/>
          <a:p>
            <a:r>
              <a:rPr lang="tr-TR" sz="4000" b="1" dirty="0"/>
              <a:t>OKUL VE KURUMLARDA İŞ GÜVENLİĞİ HİZMETLERİNİN SUNUMU</a:t>
            </a:r>
          </a:p>
        </p:txBody>
      </p:sp>
      <p:sp>
        <p:nvSpPr>
          <p:cNvPr id="3" name="Alt Başlık 2">
            <a:extLst>
              <a:ext uri="{FF2B5EF4-FFF2-40B4-BE49-F238E27FC236}">
                <a16:creationId xmlns:a16="http://schemas.microsoft.com/office/drawing/2014/main" id="{6EBC8BD4-963E-4D1B-8B9E-8B30387F5BD0}"/>
              </a:ext>
            </a:extLst>
          </p:cNvPr>
          <p:cNvSpPr>
            <a:spLocks noGrp="1"/>
          </p:cNvSpPr>
          <p:nvPr>
            <p:ph type="subTitle" idx="1"/>
          </p:nvPr>
        </p:nvSpPr>
        <p:spPr>
          <a:xfrm>
            <a:off x="2279576" y="4971699"/>
            <a:ext cx="8915399" cy="1126283"/>
          </a:xfrm>
        </p:spPr>
        <p:txBody>
          <a:bodyPr>
            <a:normAutofit/>
          </a:bodyPr>
          <a:lstStyle/>
          <a:p>
            <a:r>
              <a:rPr lang="tr-TR" sz="2000"/>
              <a:t> KOCAELİ </a:t>
            </a:r>
            <a:r>
              <a:rPr lang="tr-TR" sz="2000" dirty="0"/>
              <a:t>- 2025</a:t>
            </a:r>
          </a:p>
        </p:txBody>
      </p:sp>
      <p:pic>
        <p:nvPicPr>
          <p:cNvPr id="5" name="Resim 4">
            <a:extLst>
              <a:ext uri="{FF2B5EF4-FFF2-40B4-BE49-F238E27FC236}">
                <a16:creationId xmlns:a16="http://schemas.microsoft.com/office/drawing/2014/main" id="{7C918DAE-546C-430C-8219-E70C8A977DD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180633" y="620688"/>
            <a:ext cx="1830733" cy="1830733"/>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
        <p:nvSpPr>
          <p:cNvPr id="6" name="Metin kutusu 5">
            <a:extLst>
              <a:ext uri="{FF2B5EF4-FFF2-40B4-BE49-F238E27FC236}">
                <a16:creationId xmlns:a16="http://schemas.microsoft.com/office/drawing/2014/main" id="{8F89E6B9-F842-49CB-B7BF-7B1990F54E71}"/>
              </a:ext>
            </a:extLst>
          </p:cNvPr>
          <p:cNvSpPr txBox="1"/>
          <p:nvPr/>
        </p:nvSpPr>
        <p:spPr>
          <a:xfrm>
            <a:off x="4992972" y="2451421"/>
            <a:ext cx="2206053" cy="646331"/>
          </a:xfrm>
          <a:prstGeom prst="rect">
            <a:avLst/>
          </a:prstGeom>
          <a:noFill/>
        </p:spPr>
        <p:txBody>
          <a:bodyPr wrap="none" rtlCol="0">
            <a:spAutoFit/>
          </a:bodyPr>
          <a:lstStyle/>
          <a:p>
            <a:pPr algn="ctr"/>
            <a:r>
              <a:rPr lang="tr-TR" sz="1200" b="1" dirty="0"/>
              <a:t>T.C.</a:t>
            </a:r>
          </a:p>
          <a:p>
            <a:pPr algn="ctr"/>
            <a:r>
              <a:rPr lang="tr-TR" sz="1200" b="1" dirty="0"/>
              <a:t>KOCAELİ VALİLİĞİ</a:t>
            </a:r>
          </a:p>
          <a:p>
            <a:pPr algn="ctr"/>
            <a:r>
              <a:rPr lang="tr-TR" sz="1200" b="1" dirty="0"/>
              <a:t>İL MİLLİ EĞİTİM MÜDÜRLÜĞÜ</a:t>
            </a:r>
          </a:p>
        </p:txBody>
      </p:sp>
    </p:spTree>
    <p:extLst>
      <p:ext uri="{BB962C8B-B14F-4D97-AF65-F5344CB8AC3E}">
        <p14:creationId xmlns:p14="http://schemas.microsoft.com/office/powerpoint/2010/main" val="2309658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3512" y="548680"/>
            <a:ext cx="8911687" cy="1280890"/>
          </a:xfrm>
        </p:spPr>
        <p:txBody>
          <a:bodyPr>
            <a:normAutofit/>
          </a:bodyPr>
          <a:lstStyle/>
          <a:p>
            <a:r>
              <a:rPr lang="tr-TR" sz="3200" b="1" dirty="0"/>
              <a:t>İŞ GÜVENLİĞİ YÜKÜMLÜLÜKLERİ</a:t>
            </a:r>
            <a:endParaRPr lang="tr-TR" sz="4000" dirty="0"/>
          </a:p>
        </p:txBody>
      </p:sp>
      <p:sp>
        <p:nvSpPr>
          <p:cNvPr id="3" name="İçerik Yer Tutucusu 2"/>
          <p:cNvSpPr>
            <a:spLocks noGrp="1"/>
          </p:cNvSpPr>
          <p:nvPr>
            <p:ph idx="1"/>
          </p:nvPr>
        </p:nvSpPr>
        <p:spPr>
          <a:xfrm>
            <a:off x="1415480" y="1340768"/>
            <a:ext cx="10139536" cy="4641718"/>
          </a:xfrm>
        </p:spPr>
        <p:txBody>
          <a:bodyPr>
            <a:normAutofit/>
          </a:bodyPr>
          <a:lstStyle/>
          <a:p>
            <a:pPr algn="just"/>
            <a:r>
              <a:rPr lang="tr-TR" sz="3100" b="1" i="1" dirty="0">
                <a:solidFill>
                  <a:srgbClr val="FF0000"/>
                </a:solidFill>
                <a:latin typeface="Calibri" panose="020F0502020204030204" pitchFamily="34" charset="0"/>
                <a:ea typeface="Calibri" panose="020F0502020204030204" pitchFamily="34" charset="0"/>
                <a:cs typeface="Calibri" panose="020F0502020204030204" pitchFamily="34" charset="0"/>
              </a:rPr>
              <a:t>MADDE 11</a:t>
            </a:r>
            <a:r>
              <a:rPr lang="tr-TR" sz="3100" i="1" dirty="0">
                <a:latin typeface="Calibri" panose="020F0502020204030204" pitchFamily="34" charset="0"/>
                <a:ea typeface="Calibri" panose="020F0502020204030204" pitchFamily="34" charset="0"/>
                <a:cs typeface="Calibri" panose="020F0502020204030204" pitchFamily="34" charset="0"/>
              </a:rPr>
              <a:t> – (1) İş güvenliği uzmanları, bu Yönetmelikte belirtilen görevlerini yaparken, işin normal akışını mümkün olduğu kadar aksatmamak ve verimli bir çalışma ortamının sağlanmasına katkıda bulunmak, işverenin ve işyerinin meslek sırları, ekonomik ve ticari durumları ile ilgili bilgileri gizli tutmakla yükümlüdürler.</a:t>
            </a:r>
          </a:p>
          <a:p>
            <a:pPr algn="just"/>
            <a:r>
              <a:rPr lang="tr-TR" sz="3100" i="1" dirty="0">
                <a:latin typeface="Calibri" panose="020F0502020204030204" pitchFamily="34" charset="0"/>
                <a:ea typeface="Calibri" panose="020F0502020204030204" pitchFamily="34" charset="0"/>
                <a:cs typeface="Calibri" panose="020F0502020204030204" pitchFamily="34" charset="0"/>
              </a:rPr>
              <a:t>(2) İş güvenliği uzmanları, iş sağlığı ve güvenliği hizmetlerinin yürütülmesindeki ihmallerinden dolayı, hizmet sundukları işverene karşı sorumludur.</a:t>
            </a:r>
          </a:p>
        </p:txBody>
      </p:sp>
    </p:spTree>
    <p:extLst>
      <p:ext uri="{BB962C8B-B14F-4D97-AF65-F5344CB8AC3E}">
        <p14:creationId xmlns:p14="http://schemas.microsoft.com/office/powerpoint/2010/main" val="3294757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4215" y="432582"/>
            <a:ext cx="8911687" cy="1280890"/>
          </a:xfrm>
        </p:spPr>
        <p:txBody>
          <a:bodyPr>
            <a:normAutofit/>
          </a:bodyPr>
          <a:lstStyle/>
          <a:p>
            <a:r>
              <a:rPr lang="tr-TR" sz="3200" b="1" dirty="0"/>
              <a:t>İŞ GÜVENLİĞİ YÜKÜMLÜLÜKLERİ</a:t>
            </a:r>
            <a:endParaRPr lang="tr-TR" sz="4000" dirty="0"/>
          </a:p>
        </p:txBody>
      </p:sp>
      <p:sp>
        <p:nvSpPr>
          <p:cNvPr id="3" name="İçerik Yer Tutucusu 2"/>
          <p:cNvSpPr>
            <a:spLocks noGrp="1"/>
          </p:cNvSpPr>
          <p:nvPr>
            <p:ph idx="1"/>
          </p:nvPr>
        </p:nvSpPr>
        <p:spPr>
          <a:xfrm>
            <a:off x="1271464" y="1713472"/>
            <a:ext cx="10369152" cy="5449403"/>
          </a:xfrm>
        </p:spPr>
        <p:txBody>
          <a:bodyPr>
            <a:normAutofit/>
          </a:bodyPr>
          <a:lstStyle/>
          <a:p>
            <a:pPr algn="just"/>
            <a:r>
              <a:rPr lang="tr-TR" sz="2800" i="1" dirty="0">
                <a:latin typeface="Calibri" panose="020F0502020204030204" pitchFamily="34" charset="0"/>
                <a:ea typeface="Calibri" panose="020F0502020204030204" pitchFamily="34" charset="0"/>
                <a:cs typeface="Calibri" panose="020F0502020204030204" pitchFamily="34" charset="0"/>
              </a:rPr>
              <a:t>(3) (Değişik:RG-30/4/2015-29342) İş güvenliği uzmanı, işverene yazılı olarak bildirilen iş sağlığı ve güvenliğiyle ilgili alınması gereken tedbirlerden acil durdurma gerektiren haller ile yangın, patlama, göçme, kimyasal sızıntı gibi hayati tehlike arz edenleri, belirlenecek makul bir süre içinde işveren tarafından yerine getirilmemesi hâlinde, işyerinin bağlı bulunduğu çalışma ve iş kurumu il müdürlüğüne yazılı olarak bildirmekle yükümlüdürler.</a:t>
            </a:r>
          </a:p>
          <a:p>
            <a:pPr algn="just"/>
            <a:r>
              <a:rPr lang="tr-TR" sz="2800" i="1" dirty="0">
                <a:latin typeface="Calibri" panose="020F0502020204030204" pitchFamily="34" charset="0"/>
                <a:ea typeface="Calibri" panose="020F0502020204030204" pitchFamily="34" charset="0"/>
                <a:cs typeface="Calibri" panose="020F0502020204030204" pitchFamily="34" charset="0"/>
              </a:rPr>
              <a:t>(4) İş güvenliği uzmanı, görevlendirildiği işyerinde yapılan çalışmalara ilişkin tespit ve tavsiyeleri ile 9 uncu maddede belirtilen hususlara ait faaliyetlerini, işyeri hekimi ile birlikte yapılan çalışmaları ve gerekli gördüğü diğer hususları onaylı deftere yazar.</a:t>
            </a:r>
          </a:p>
        </p:txBody>
      </p:sp>
    </p:spTree>
    <p:extLst>
      <p:ext uri="{BB962C8B-B14F-4D97-AF65-F5344CB8AC3E}">
        <p14:creationId xmlns:p14="http://schemas.microsoft.com/office/powerpoint/2010/main" val="4252079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3512" y="476672"/>
            <a:ext cx="8911687" cy="1280890"/>
          </a:xfrm>
        </p:spPr>
        <p:txBody>
          <a:bodyPr>
            <a:normAutofit/>
          </a:bodyPr>
          <a:lstStyle/>
          <a:p>
            <a:r>
              <a:rPr lang="tr-TR" sz="3200" b="1" dirty="0"/>
              <a:t>İŞ SÜREÇLERİ</a:t>
            </a:r>
          </a:p>
        </p:txBody>
      </p:sp>
      <p:sp>
        <p:nvSpPr>
          <p:cNvPr id="3" name="İçerik Yer Tutucusu 2"/>
          <p:cNvSpPr>
            <a:spLocks noGrp="1"/>
          </p:cNvSpPr>
          <p:nvPr>
            <p:ph idx="1"/>
          </p:nvPr>
        </p:nvSpPr>
        <p:spPr/>
        <p:txBody>
          <a:bodyPr>
            <a:normAutofit/>
          </a:bodyPr>
          <a:lstStyle/>
          <a:p>
            <a:pPr marL="0" indent="0" algn="just">
              <a:buNone/>
            </a:pPr>
            <a:r>
              <a:rPr lang="tr-TR" sz="2800" b="1" i="1" dirty="0">
                <a:latin typeface="Calibri" panose="020F0502020204030204" pitchFamily="34" charset="0"/>
                <a:ea typeface="Calibri" panose="020F0502020204030204" pitchFamily="34" charset="0"/>
                <a:cs typeface="Calibri" panose="020F0502020204030204" pitchFamily="34" charset="0"/>
              </a:rPr>
              <a:t>Aşağıda belirtilen  binalarda yangın uyarı butonlarının kullanılması mecburidir</a:t>
            </a:r>
            <a:r>
              <a:rPr lang="tr-TR" sz="2800" i="1" dirty="0">
                <a:latin typeface="Calibri" panose="020F0502020204030204" pitchFamily="34" charset="0"/>
                <a:ea typeface="Calibri" panose="020F0502020204030204" pitchFamily="34" charset="0"/>
                <a:cs typeface="Calibri" panose="020F0502020204030204" pitchFamily="34" charset="0"/>
              </a:rPr>
              <a:t>:</a:t>
            </a:r>
          </a:p>
          <a:p>
            <a:pPr marL="0" indent="0" algn="just">
              <a:buNone/>
            </a:pPr>
            <a:r>
              <a:rPr lang="tr-TR" sz="2800" i="1" dirty="0">
                <a:latin typeface="Calibri" panose="020F0502020204030204" pitchFamily="34" charset="0"/>
                <a:ea typeface="Calibri" panose="020F0502020204030204" pitchFamily="34" charset="0"/>
                <a:cs typeface="Calibri" panose="020F0502020204030204" pitchFamily="34" charset="0"/>
              </a:rPr>
              <a:t>a) Konutlar hariç, kat alanı 400 m2 ’den fazla olan iki kat ile dört kat arasındaki bütün  binalarda, </a:t>
            </a:r>
          </a:p>
          <a:p>
            <a:pPr marL="0" indent="0" algn="just">
              <a:buNone/>
            </a:pPr>
            <a:r>
              <a:rPr lang="tr-TR" sz="2800" i="1" dirty="0">
                <a:latin typeface="Calibri" panose="020F0502020204030204" pitchFamily="34" charset="0"/>
                <a:ea typeface="Calibri" panose="020F0502020204030204" pitchFamily="34" charset="0"/>
                <a:cs typeface="Calibri" panose="020F0502020204030204" pitchFamily="34" charset="0"/>
              </a:rPr>
              <a:t>b) Konutlar hariç, kat sayısı dörtten fazla olan bütün binalarda, </a:t>
            </a:r>
          </a:p>
          <a:p>
            <a:pPr marL="0" indent="0" algn="just">
              <a:buNone/>
            </a:pPr>
            <a:r>
              <a:rPr lang="tr-TR" sz="2800" i="1" dirty="0">
                <a:latin typeface="Calibri" panose="020F0502020204030204" pitchFamily="34" charset="0"/>
                <a:ea typeface="Calibri" panose="020F0502020204030204" pitchFamily="34" charset="0"/>
                <a:cs typeface="Calibri" panose="020F0502020204030204" pitchFamily="34" charset="0"/>
              </a:rPr>
              <a:t>c) Konutlar dâhil bütün yüksek binalarda</a:t>
            </a:r>
          </a:p>
        </p:txBody>
      </p:sp>
      <p:graphicFrame>
        <p:nvGraphicFramePr>
          <p:cNvPr id="4" name="Tablo 3"/>
          <p:cNvGraphicFramePr>
            <a:graphicFrameLocks noGrp="1"/>
          </p:cNvGraphicFramePr>
          <p:nvPr>
            <p:extLst>
              <p:ext uri="{D42A27DB-BD31-4B8C-83A1-F6EECF244321}">
                <p14:modId xmlns:p14="http://schemas.microsoft.com/office/powerpoint/2010/main" val="927842426"/>
              </p:ext>
            </p:extLst>
          </p:nvPr>
        </p:nvGraphicFramePr>
        <p:xfrm>
          <a:off x="1055440" y="1757562"/>
          <a:ext cx="11017224" cy="4623767"/>
        </p:xfrm>
        <a:graphic>
          <a:graphicData uri="http://schemas.openxmlformats.org/drawingml/2006/table">
            <a:tbl>
              <a:tblPr firstRow="1" firstCol="1" bandRow="1">
                <a:tableStyleId>{5C22544A-7EE6-4342-B048-85BDC9FD1C3A}</a:tableStyleId>
              </a:tblPr>
              <a:tblGrid>
                <a:gridCol w="2481492">
                  <a:extLst>
                    <a:ext uri="{9D8B030D-6E8A-4147-A177-3AD203B41FA5}">
                      <a16:colId xmlns:a16="http://schemas.microsoft.com/office/drawing/2014/main" val="20000"/>
                    </a:ext>
                  </a:extLst>
                </a:gridCol>
                <a:gridCol w="8535732">
                  <a:extLst>
                    <a:ext uri="{9D8B030D-6E8A-4147-A177-3AD203B41FA5}">
                      <a16:colId xmlns:a16="http://schemas.microsoft.com/office/drawing/2014/main" val="20001"/>
                    </a:ext>
                  </a:extLst>
                </a:gridCol>
              </a:tblGrid>
              <a:tr h="375916">
                <a:tc>
                  <a:txBody>
                    <a:bodyPr/>
                    <a:lstStyle/>
                    <a:p>
                      <a:pPr>
                        <a:lnSpc>
                          <a:spcPct val="107000"/>
                        </a:lnSpc>
                        <a:spcAft>
                          <a:spcPts val="0"/>
                        </a:spcAft>
                      </a:pPr>
                      <a:r>
                        <a:rPr lang="tr-TR" sz="1100" dirty="0">
                          <a:effectLst/>
                        </a:rPr>
                        <a:t>İŞ ADI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indent="19685">
                        <a:lnSpc>
                          <a:spcPct val="107000"/>
                        </a:lnSpc>
                        <a:spcAft>
                          <a:spcPts val="0"/>
                        </a:spcAft>
                      </a:pPr>
                      <a:r>
                        <a:rPr lang="tr-TR" sz="1100" dirty="0">
                          <a:effectLst/>
                        </a:rPr>
                        <a:t>Çalışanların Temel İSG Eğitimlerinin Verilmesi.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749622">
                <a:tc>
                  <a:txBody>
                    <a:bodyPr/>
                    <a:lstStyle/>
                    <a:p>
                      <a:pPr>
                        <a:lnSpc>
                          <a:spcPct val="107000"/>
                        </a:lnSpc>
                        <a:spcAft>
                          <a:spcPts val="0"/>
                        </a:spcAft>
                      </a:pPr>
                      <a:r>
                        <a:rPr lang="tr-TR" sz="1100">
                          <a:effectLst/>
                        </a:rPr>
                        <a:t>YASAL DAYANAK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tr-TR" sz="1100">
                          <a:effectLst/>
                        </a:rPr>
                        <a:t> </a:t>
                      </a:r>
                    </a:p>
                    <a:p>
                      <a:pPr marL="342900" lvl="0" indent="-342900">
                        <a:lnSpc>
                          <a:spcPct val="107000"/>
                        </a:lnSpc>
                        <a:spcAft>
                          <a:spcPts val="0"/>
                        </a:spcAft>
                        <a:buFont typeface="Symbol" panose="05050102010706020507" pitchFamily="18" charset="2"/>
                        <a:buChar char=""/>
                      </a:pPr>
                      <a:r>
                        <a:rPr lang="tr-TR" sz="1100">
                          <a:effectLst/>
                        </a:rPr>
                        <a:t>6331 sayılı İŞ Sağlığı ve Güvenliği Kanunu.</a:t>
                      </a:r>
                    </a:p>
                    <a:p>
                      <a:pPr marL="342900" lvl="0" indent="-342900">
                        <a:lnSpc>
                          <a:spcPct val="107000"/>
                        </a:lnSpc>
                        <a:spcAft>
                          <a:spcPts val="0"/>
                        </a:spcAft>
                        <a:buFont typeface="Symbol" panose="05050102010706020507" pitchFamily="18" charset="2"/>
                        <a:buChar char=""/>
                      </a:pPr>
                      <a:r>
                        <a:rPr lang="tr-TR" sz="1100">
                          <a:effectLst/>
                        </a:rPr>
                        <a:t>Çalışanların İş Sağlığı ve Güvenliği Eğitimleri Hakkındaki Yönetmelik.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498229">
                <a:tc>
                  <a:txBody>
                    <a:bodyPr/>
                    <a:lstStyle/>
                    <a:p>
                      <a:pPr>
                        <a:lnSpc>
                          <a:spcPct val="107000"/>
                        </a:lnSpc>
                        <a:spcAft>
                          <a:spcPts val="0"/>
                        </a:spcAft>
                      </a:pPr>
                      <a:r>
                        <a:rPr lang="tr-TR" sz="1100" dirty="0">
                          <a:effectLst/>
                        </a:rPr>
                        <a:t>İŞLEM BASAMAKLARI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lvl="0" indent="-342900">
                        <a:lnSpc>
                          <a:spcPct val="107000"/>
                        </a:lnSpc>
                        <a:spcAft>
                          <a:spcPts val="0"/>
                        </a:spcAft>
                        <a:buFont typeface="+mj-lt"/>
                        <a:buAutoNum type="arabicPeriod"/>
                      </a:pPr>
                      <a:r>
                        <a:rPr lang="tr-TR" sz="1100" dirty="0">
                          <a:effectLst/>
                        </a:rPr>
                        <a:t>Göreve yeni başlayanlar en az 2 saat olmak üzere işyerinin tehlikeleriyle ilgili işe başlama eğitimine tabi tutulur.</a:t>
                      </a:r>
                    </a:p>
                    <a:p>
                      <a:pPr marL="342900" lvl="0" indent="-342900">
                        <a:lnSpc>
                          <a:spcPct val="107000"/>
                        </a:lnSpc>
                        <a:spcAft>
                          <a:spcPts val="0"/>
                        </a:spcAft>
                        <a:buFont typeface="+mj-lt"/>
                        <a:buAutoNum type="arabicPeriod"/>
                      </a:pPr>
                      <a:r>
                        <a:rPr lang="tr-TR" sz="1100" dirty="0">
                          <a:effectLst/>
                        </a:rPr>
                        <a:t>Tehlike sınıflarına göre az tehlikeli sınıfta çalışanlar 3 yılda bir 8 saat, tehlikeli sınıfta çalışanlarda 2 yılda 12 saat olmak üzere ilk defa eğitim alacaklar yüz yüze daha sonra eğitimler ise Öğretmen Bilişim Ağı üzerinden verilir. 50 çalışanın</a:t>
                      </a:r>
                      <a:r>
                        <a:rPr lang="tr-TR" sz="1100" baseline="0" dirty="0">
                          <a:effectLst/>
                        </a:rPr>
                        <a:t> altında az tehlikeli işyerlerinde de ilk defa verilecek </a:t>
                      </a:r>
                      <a:r>
                        <a:rPr lang="tr-TR" sz="1100" baseline="0" dirty="0" err="1">
                          <a:effectLst/>
                        </a:rPr>
                        <a:t>isg</a:t>
                      </a:r>
                      <a:r>
                        <a:rPr lang="tr-TR" sz="1100" baseline="0" dirty="0">
                          <a:effectLst/>
                        </a:rPr>
                        <a:t> eğitimi ÖBA üzerinden verilebilir.</a:t>
                      </a:r>
                      <a:endParaRPr lang="tr-TR" sz="1100" dirty="0">
                        <a:effectLst/>
                      </a:endParaRPr>
                    </a:p>
                    <a:p>
                      <a:pPr marL="342900" lvl="0" indent="-342900">
                        <a:lnSpc>
                          <a:spcPct val="107000"/>
                        </a:lnSpc>
                        <a:spcAft>
                          <a:spcPts val="0"/>
                        </a:spcAft>
                        <a:buFont typeface="+mj-lt"/>
                        <a:buAutoNum type="arabicPeriod"/>
                      </a:pPr>
                      <a:r>
                        <a:rPr lang="tr-TR" sz="1100" dirty="0">
                          <a:effectLst/>
                        </a:rPr>
                        <a:t>Verilen eğitim sonunda ölçme ve değerlendirme yapılır ve sonuçlara göre eğitimin etkin olup olmadığı belirlenerek ihtiyaç duyulması halinde eğitim tekrarlanır. </a:t>
                      </a:r>
                    </a:p>
                    <a:p>
                      <a:pPr marL="342900" lvl="0" indent="-342900">
                        <a:lnSpc>
                          <a:spcPct val="107000"/>
                        </a:lnSpc>
                        <a:spcAft>
                          <a:spcPts val="0"/>
                        </a:spcAft>
                        <a:buFont typeface="+mj-lt"/>
                        <a:buAutoNum type="arabicPeriod"/>
                      </a:pPr>
                      <a:r>
                        <a:rPr lang="tr-TR" sz="1100" dirty="0">
                          <a:effectLst/>
                        </a:rPr>
                        <a:t>Eğitimlere ait notlar MEBBİS </a:t>
                      </a:r>
                      <a:r>
                        <a:rPr lang="tr-TR" sz="1100" dirty="0" err="1">
                          <a:effectLst/>
                        </a:rPr>
                        <a:t>Hizmetiçi</a:t>
                      </a:r>
                      <a:r>
                        <a:rPr lang="tr-TR" sz="1100" dirty="0">
                          <a:effectLst/>
                        </a:rPr>
                        <a:t> Eğitim Modülüne girilir.</a:t>
                      </a:r>
                    </a:p>
                    <a:p>
                      <a:pPr marL="342900" lvl="0" indent="-342900">
                        <a:lnSpc>
                          <a:spcPct val="107000"/>
                        </a:lnSpc>
                        <a:spcAft>
                          <a:spcPts val="0"/>
                        </a:spcAft>
                        <a:buFont typeface="+mj-lt"/>
                        <a:buAutoNum type="arabicPeriod"/>
                      </a:pPr>
                      <a:r>
                        <a:rPr lang="tr-TR" sz="1100" dirty="0">
                          <a:effectLst/>
                        </a:rPr>
                        <a:t>Kursiyerler sertifikalarını </a:t>
                      </a:r>
                      <a:r>
                        <a:rPr lang="tr-TR" sz="1100" dirty="0" err="1">
                          <a:effectLst/>
                        </a:rPr>
                        <a:t>hizmetiçi</a:t>
                      </a:r>
                      <a:r>
                        <a:rPr lang="tr-TR" sz="1100" dirty="0">
                          <a:effectLst/>
                        </a:rPr>
                        <a:t> eğitim modülünden görebilir ve çıktı alabilir.</a:t>
                      </a:r>
                    </a:p>
                    <a:p>
                      <a:pPr marL="342900" lvl="0" indent="-342900">
                        <a:lnSpc>
                          <a:spcPct val="107000"/>
                        </a:lnSpc>
                        <a:spcAft>
                          <a:spcPts val="0"/>
                        </a:spcAft>
                        <a:buFont typeface="+mj-lt"/>
                        <a:buAutoNum type="arabicPeriod"/>
                      </a:pPr>
                      <a:r>
                        <a:rPr lang="tr-TR" sz="1100" dirty="0">
                          <a:effectLst/>
                        </a:rPr>
                        <a:t>İş kazası geçiren veya meslek hastalığına yakalanan çalışana işe dönüşünde çalışmaya başlamadan önce, kazanın veya meslek hastalığının sebepleri, korunma yolları ve güvenli çalışma yöntemleri ile ilgili ilave eğitim verilir.</a:t>
                      </a:r>
                    </a:p>
                    <a:p>
                      <a:pPr marL="342900" lvl="0" indent="-342900">
                        <a:lnSpc>
                          <a:spcPct val="107000"/>
                        </a:lnSpc>
                        <a:spcAft>
                          <a:spcPts val="0"/>
                        </a:spcAft>
                        <a:buFont typeface="+mj-lt"/>
                        <a:buAutoNum type="arabicPeriod"/>
                      </a:pPr>
                      <a:r>
                        <a:rPr lang="tr-TR" sz="1100" dirty="0">
                          <a:effectLst/>
                        </a:rPr>
                        <a:t>Her hangi bir sebepler 6 aydan fazla süreyle işten uzak kalanlara tekrar işe başlarken bilgi yenileme eğitimi verilir.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07592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5520" y="476672"/>
            <a:ext cx="8911687" cy="1280890"/>
          </a:xfrm>
        </p:spPr>
        <p:txBody>
          <a:bodyPr>
            <a:normAutofit/>
          </a:bodyPr>
          <a:lstStyle/>
          <a:p>
            <a:r>
              <a:rPr lang="tr-TR" sz="3200" b="1" dirty="0"/>
              <a:t>İŞ SÜREÇLERİ</a:t>
            </a:r>
            <a:endParaRPr lang="tr-TR" sz="4000" dirty="0"/>
          </a:p>
        </p:txBody>
      </p:sp>
      <p:sp>
        <p:nvSpPr>
          <p:cNvPr id="3" name="İçerik Yer Tutucusu 2"/>
          <p:cNvSpPr>
            <a:spLocks noGrp="1"/>
          </p:cNvSpPr>
          <p:nvPr>
            <p:ph idx="1"/>
          </p:nvPr>
        </p:nvSpPr>
        <p:spPr>
          <a:xfrm>
            <a:off x="2207568" y="1916832"/>
            <a:ext cx="9446447" cy="4525963"/>
          </a:xfrm>
        </p:spPr>
        <p:txBody>
          <a:bodyPr>
            <a:noAutofit/>
          </a:bodyPr>
          <a:lstStyle/>
          <a:p>
            <a:pPr marL="0" indent="0" algn="just">
              <a:buNone/>
            </a:pPr>
            <a:r>
              <a:rPr lang="tr-TR" sz="2400" b="1" i="1" dirty="0">
                <a:latin typeface="Calibri" panose="020F0502020204030204" pitchFamily="34" charset="0"/>
                <a:ea typeface="Calibri" panose="020F0502020204030204" pitchFamily="34" charset="0"/>
                <a:cs typeface="Calibri" panose="020F0502020204030204" pitchFamily="34" charset="0"/>
              </a:rPr>
              <a:t>Yağmurlama sistemi</a:t>
            </a:r>
          </a:p>
          <a:p>
            <a:pPr marL="0" indent="0" algn="just">
              <a:buNone/>
            </a:pPr>
            <a:r>
              <a:rPr lang="tr-TR" sz="2400" b="1" i="1" dirty="0">
                <a:latin typeface="Calibri" panose="020F0502020204030204" pitchFamily="34" charset="0"/>
                <a:ea typeface="Calibri" panose="020F0502020204030204" pitchFamily="34" charset="0"/>
                <a:cs typeface="Calibri" panose="020F0502020204030204" pitchFamily="34" charset="0"/>
              </a:rPr>
              <a:t>MADDE 96-</a:t>
            </a:r>
          </a:p>
          <a:p>
            <a:pPr marL="0" indent="0" algn="just">
              <a:buNone/>
            </a:pPr>
            <a:r>
              <a:rPr lang="tr-TR" sz="2400" i="1" dirty="0">
                <a:latin typeface="Calibri" panose="020F0502020204030204" pitchFamily="34" charset="0"/>
                <a:ea typeface="Calibri" panose="020F0502020204030204" pitchFamily="34" charset="0"/>
                <a:cs typeface="Calibri" panose="020F0502020204030204" pitchFamily="34" charset="0"/>
              </a:rPr>
              <a:t>(2) Aşağıda belirtilen yerlerde otomatik yağmurlama sistemi kurulması mecburidir:</a:t>
            </a:r>
          </a:p>
          <a:p>
            <a:pPr marL="0" indent="0" algn="just">
              <a:buNone/>
            </a:pPr>
            <a:r>
              <a:rPr lang="tr-TR" sz="2400" i="1" dirty="0">
                <a:latin typeface="Calibri" panose="020F0502020204030204" pitchFamily="34" charset="0"/>
                <a:ea typeface="Calibri" panose="020F0502020204030204" pitchFamily="34" charset="0"/>
                <a:cs typeface="Calibri" panose="020F0502020204030204" pitchFamily="34" charset="0"/>
              </a:rPr>
              <a:t> -Yapı yüksekliği 30.50 m’den fazla olan konut haricindeki bütün binalarda</a:t>
            </a:r>
          </a:p>
          <a:p>
            <a:pPr algn="just">
              <a:buFontTx/>
              <a:buChar char="-"/>
            </a:pPr>
            <a:r>
              <a:rPr lang="tr-TR" sz="2400" i="1" dirty="0">
                <a:latin typeface="Calibri" panose="020F0502020204030204" pitchFamily="34" charset="0"/>
                <a:ea typeface="Calibri" panose="020F0502020204030204" pitchFamily="34" charset="0"/>
                <a:cs typeface="Calibri" panose="020F0502020204030204" pitchFamily="34" charset="0"/>
              </a:rPr>
              <a:t>Birden fazla katlı bir bina içerisindeki yatılan oda sayısı 100’ü veya yatak sayısı 200’ü  geçen otellerde, yurtlarda, pansiyonlarda, misafirhanelerde ve yapı yüksekliği 21.50 m’den fazla  olan bütün yataklı tesislerde,</a:t>
            </a:r>
          </a:p>
          <a:p>
            <a:pPr algn="just">
              <a:buFontTx/>
              <a:buChar char="-"/>
            </a:pPr>
            <a:r>
              <a:rPr lang="tr-TR" sz="2400" i="1" dirty="0">
                <a:latin typeface="Calibri" panose="020F0502020204030204" pitchFamily="34" charset="0"/>
                <a:ea typeface="Calibri" panose="020F0502020204030204" pitchFamily="34" charset="0"/>
                <a:cs typeface="Calibri" panose="020F0502020204030204" pitchFamily="34" charset="0"/>
              </a:rPr>
              <a:t>İkiden fazla katlı bir bina içerisindeki yatak sayısı 200’ü geçen otellerde, pansiyonlarda, misafirhanelerde</a:t>
            </a:r>
          </a:p>
        </p:txBody>
      </p:sp>
      <p:graphicFrame>
        <p:nvGraphicFramePr>
          <p:cNvPr id="4" name="Tablo 3"/>
          <p:cNvGraphicFramePr>
            <a:graphicFrameLocks noGrp="1"/>
          </p:cNvGraphicFramePr>
          <p:nvPr>
            <p:extLst>
              <p:ext uri="{D42A27DB-BD31-4B8C-83A1-F6EECF244321}">
                <p14:modId xmlns:p14="http://schemas.microsoft.com/office/powerpoint/2010/main" val="2052329294"/>
              </p:ext>
            </p:extLst>
          </p:nvPr>
        </p:nvGraphicFramePr>
        <p:xfrm>
          <a:off x="695400" y="1412777"/>
          <a:ext cx="11496600" cy="5445222"/>
        </p:xfrm>
        <a:graphic>
          <a:graphicData uri="http://schemas.openxmlformats.org/drawingml/2006/table">
            <a:tbl>
              <a:tblPr firstRow="1" firstCol="1" bandRow="1">
                <a:tableStyleId>{5C22544A-7EE6-4342-B048-85BDC9FD1C3A}</a:tableStyleId>
              </a:tblPr>
              <a:tblGrid>
                <a:gridCol w="2589467">
                  <a:extLst>
                    <a:ext uri="{9D8B030D-6E8A-4147-A177-3AD203B41FA5}">
                      <a16:colId xmlns:a16="http://schemas.microsoft.com/office/drawing/2014/main" val="20000"/>
                    </a:ext>
                  </a:extLst>
                </a:gridCol>
                <a:gridCol w="8907133">
                  <a:extLst>
                    <a:ext uri="{9D8B030D-6E8A-4147-A177-3AD203B41FA5}">
                      <a16:colId xmlns:a16="http://schemas.microsoft.com/office/drawing/2014/main" val="20001"/>
                    </a:ext>
                  </a:extLst>
                </a:gridCol>
              </a:tblGrid>
              <a:tr h="515129">
                <a:tc>
                  <a:txBody>
                    <a:bodyPr/>
                    <a:lstStyle/>
                    <a:p>
                      <a:pPr>
                        <a:lnSpc>
                          <a:spcPct val="107000"/>
                        </a:lnSpc>
                        <a:spcAft>
                          <a:spcPts val="0"/>
                        </a:spcAft>
                      </a:pPr>
                      <a:r>
                        <a:rPr lang="tr-TR" sz="1100" dirty="0">
                          <a:effectLst/>
                        </a:rPr>
                        <a:t>İŞ ADI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indent="19685">
                        <a:lnSpc>
                          <a:spcPct val="107000"/>
                        </a:lnSpc>
                        <a:spcAft>
                          <a:spcPts val="0"/>
                        </a:spcAft>
                      </a:pPr>
                      <a:r>
                        <a:rPr lang="tr-TR" sz="1100">
                          <a:effectLst/>
                        </a:rPr>
                        <a:t>Kurum Risk Değerlendirilmesinin Yapılması.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15129">
                <a:tc>
                  <a:txBody>
                    <a:bodyPr/>
                    <a:lstStyle/>
                    <a:p>
                      <a:pPr>
                        <a:lnSpc>
                          <a:spcPct val="107000"/>
                        </a:lnSpc>
                        <a:spcAft>
                          <a:spcPts val="0"/>
                        </a:spcAft>
                      </a:pPr>
                      <a:r>
                        <a:rPr lang="tr-TR" sz="1100">
                          <a:effectLst/>
                        </a:rPr>
                        <a:t>YASAL DAYANAK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lvl="0" indent="-342900">
                        <a:lnSpc>
                          <a:spcPct val="107000"/>
                        </a:lnSpc>
                        <a:spcAft>
                          <a:spcPts val="0"/>
                        </a:spcAft>
                        <a:buFont typeface="Symbol" panose="05050102010706020507" pitchFamily="18" charset="2"/>
                        <a:buChar char=""/>
                      </a:pPr>
                      <a:r>
                        <a:rPr lang="tr-TR" sz="1100">
                          <a:effectLst/>
                        </a:rPr>
                        <a:t>İŞ SAĞLIĞI VE GÜVENLİĞİ RİSK DEĞERLENDİRMESİ YÖNETMELİĞİ.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4414964">
                <a:tc>
                  <a:txBody>
                    <a:bodyPr/>
                    <a:lstStyle/>
                    <a:p>
                      <a:pPr>
                        <a:lnSpc>
                          <a:spcPct val="107000"/>
                        </a:lnSpc>
                        <a:spcAft>
                          <a:spcPts val="0"/>
                        </a:spcAft>
                      </a:pPr>
                      <a:r>
                        <a:rPr lang="tr-TR" sz="1100">
                          <a:effectLst/>
                        </a:rPr>
                        <a:t>İŞLEM BASAMAKLARI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ts val="1200"/>
                        </a:lnSpc>
                      </a:pPr>
                      <a:r>
                        <a:rPr lang="tr-TR" sz="1100" dirty="0">
                          <a:effectLst/>
                        </a:rPr>
                        <a:t>1.Milli Eğitim Müdürlüğüne bağlı tüm okul ve kurumlarda risk değerlendirme yapmak için risk değerlendirme yönetmeliğine uygun olarak risk değerlendirme ekipleri oluşturulur. </a:t>
                      </a:r>
                      <a:endParaRPr lang="tr-TR" sz="1200" dirty="0">
                        <a:effectLst/>
                      </a:endParaRPr>
                    </a:p>
                    <a:p>
                      <a:pPr>
                        <a:lnSpc>
                          <a:spcPts val="1200"/>
                        </a:lnSpc>
                      </a:pPr>
                      <a:r>
                        <a:rPr lang="tr-TR" sz="1100" dirty="0">
                          <a:effectLst/>
                        </a:rPr>
                        <a:t>2.Oluşturulan bu ekiplere risk değerlendirme ile ilgili işveren tarafından eğitim verilir.</a:t>
                      </a:r>
                      <a:endParaRPr lang="tr-TR" sz="1200" dirty="0">
                        <a:effectLst/>
                      </a:endParaRPr>
                    </a:p>
                    <a:p>
                      <a:pPr>
                        <a:lnSpc>
                          <a:spcPts val="1200"/>
                        </a:lnSpc>
                      </a:pPr>
                      <a:r>
                        <a:rPr lang="tr-TR" sz="1100" dirty="0">
                          <a:effectLst/>
                        </a:rPr>
                        <a:t>3.Risk değerlendirme ekibi çalışanlarından görüşlerini alarak risk değerlendirmesi; tüm işyerleri için tasarım veya kuruluş aşamasından başlamak üzere tehlikeleri tanımlama, riskleri belirleme ve analiz etme, risk kontrol tedbirlerinin kararlaştırılması, dokümantasyon, yapılan çalışmaların güncellenmesi ve gerektiğinde yenileme aşamaları izlenerek gerçekleştirilir.</a:t>
                      </a:r>
                      <a:endParaRPr lang="tr-TR" sz="1200" dirty="0">
                        <a:effectLst/>
                      </a:endParaRPr>
                    </a:p>
                    <a:p>
                      <a:pPr>
                        <a:lnSpc>
                          <a:spcPts val="1200"/>
                        </a:lnSpc>
                      </a:pPr>
                      <a:r>
                        <a:rPr lang="tr-TR" sz="1100" dirty="0">
                          <a:effectLst/>
                        </a:rPr>
                        <a:t>4.Yapılan risk değerlendirme sonucunda belirlenen riskler hakkında çalışanlar bilgilendirilir.</a:t>
                      </a:r>
                      <a:endParaRPr lang="tr-TR" sz="1200" dirty="0">
                        <a:effectLst/>
                      </a:endParaRPr>
                    </a:p>
                    <a:p>
                      <a:pPr>
                        <a:lnSpc>
                          <a:spcPts val="1200"/>
                        </a:lnSpc>
                      </a:pPr>
                      <a:r>
                        <a:rPr lang="tr-TR" sz="1100" dirty="0">
                          <a:effectLst/>
                        </a:rPr>
                        <a:t>5.Risk değerlendirme MEBBİS İSGB Risk Değerlendirme sekmesine girilir.</a:t>
                      </a:r>
                      <a:endParaRPr lang="tr-TR" sz="1200" dirty="0">
                        <a:effectLst/>
                      </a:endParaRPr>
                    </a:p>
                    <a:p>
                      <a:pPr>
                        <a:lnSpc>
                          <a:spcPts val="1200"/>
                        </a:lnSpc>
                      </a:pPr>
                      <a:r>
                        <a:rPr lang="tr-TR" sz="1100" dirty="0">
                          <a:effectLst/>
                        </a:rPr>
                        <a:t>6.Termin sürelerine uygun olarak risklerle ilgili çalışmalar yapılır.</a:t>
                      </a:r>
                      <a:endParaRPr lang="tr-TR" sz="1200" dirty="0">
                        <a:effectLst/>
                      </a:endParaRPr>
                    </a:p>
                    <a:p>
                      <a:pPr>
                        <a:lnSpc>
                          <a:spcPts val="1200"/>
                        </a:lnSpc>
                      </a:pPr>
                      <a:r>
                        <a:rPr lang="tr-TR" sz="1100" dirty="0">
                          <a:effectLst/>
                        </a:rPr>
                        <a:t>7.Yapılan çalışmalar sonucunda risk skoru değişikliği varsa sisteme girilir.</a:t>
                      </a:r>
                      <a:endParaRPr lang="tr-TR" sz="1200" dirty="0">
                        <a:effectLst/>
                      </a:endParaRPr>
                    </a:p>
                    <a:p>
                      <a:pPr>
                        <a:lnSpc>
                          <a:spcPts val="1200"/>
                        </a:lnSpc>
                      </a:pPr>
                      <a:r>
                        <a:rPr lang="tr-TR" sz="1100" dirty="0">
                          <a:effectLst/>
                        </a:rPr>
                        <a:t>8.Risk değerlendirme </a:t>
                      </a:r>
                      <a:r>
                        <a:rPr lang="tr-TR" sz="1200" dirty="0">
                          <a:effectLst/>
                        </a:rPr>
                        <a:t>tehlike sınıfına göre çok tehlikeli, tehlikeli ve az tehlikeli işyerlerinde sırasıyla en geç iki, dört ve altı yılda bir yenilenir.</a:t>
                      </a:r>
                    </a:p>
                    <a:p>
                      <a:pPr>
                        <a:lnSpc>
                          <a:spcPts val="1200"/>
                        </a:lnSpc>
                      </a:pPr>
                      <a:r>
                        <a:rPr lang="tr-TR" sz="1100" dirty="0">
                          <a:effectLst/>
                        </a:rPr>
                        <a:t> </a:t>
                      </a:r>
                      <a:endParaRPr lang="tr-TR" sz="1200" dirty="0">
                        <a:effectLst/>
                      </a:endParaRPr>
                    </a:p>
                    <a:p>
                      <a:pPr>
                        <a:lnSpc>
                          <a:spcPct val="107000"/>
                        </a:lnSpc>
                        <a:spcAft>
                          <a:spcPts val="0"/>
                        </a:spcAft>
                      </a:pPr>
                      <a:r>
                        <a:rPr lang="tr-TR" sz="11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9349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3512" y="404664"/>
            <a:ext cx="8911687" cy="1280890"/>
          </a:xfrm>
        </p:spPr>
        <p:txBody>
          <a:bodyPr>
            <a:normAutofit/>
          </a:bodyPr>
          <a:lstStyle/>
          <a:p>
            <a:r>
              <a:rPr lang="tr-TR" sz="3200" b="1" dirty="0"/>
              <a:t>İŞ SÜREÇLERİ</a:t>
            </a:r>
            <a:endParaRPr lang="tr-TR" sz="4000" dirty="0"/>
          </a:p>
        </p:txBody>
      </p:sp>
      <p:sp>
        <p:nvSpPr>
          <p:cNvPr id="3" name="İçerik Yer Tutucusu 2"/>
          <p:cNvSpPr>
            <a:spLocks noGrp="1"/>
          </p:cNvSpPr>
          <p:nvPr>
            <p:ph idx="1"/>
          </p:nvPr>
        </p:nvSpPr>
        <p:spPr>
          <a:xfrm>
            <a:off x="2279576" y="2204864"/>
            <a:ext cx="9505056" cy="4104456"/>
          </a:xfrm>
        </p:spPr>
        <p:txBody>
          <a:bodyPr>
            <a:normAutofit/>
          </a:bodyPr>
          <a:lstStyle/>
          <a:p>
            <a:pPr marL="0" indent="0" algn="just">
              <a:buNone/>
            </a:pPr>
            <a:r>
              <a:rPr lang="tr-TR" sz="2800" b="1" i="1" dirty="0">
                <a:latin typeface="Calibri" panose="020F0502020204030204" pitchFamily="34" charset="0"/>
                <a:ea typeface="Calibri" panose="020F0502020204030204" pitchFamily="34" charset="0"/>
                <a:cs typeface="Calibri" panose="020F0502020204030204" pitchFamily="34" charset="0"/>
              </a:rPr>
              <a:t>Mutfaklar ve çay ocakları</a:t>
            </a:r>
          </a:p>
          <a:p>
            <a:pPr marL="0" indent="0" algn="just">
              <a:buNone/>
            </a:pPr>
            <a:endParaRPr lang="tr-TR" sz="400" i="1" dirty="0">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tr-TR" sz="2800" b="1" i="1" dirty="0">
                <a:latin typeface="Calibri" panose="020F0502020204030204" pitchFamily="34" charset="0"/>
                <a:ea typeface="Calibri" panose="020F0502020204030204" pitchFamily="34" charset="0"/>
                <a:cs typeface="Calibri" panose="020F0502020204030204" pitchFamily="34" charset="0"/>
              </a:rPr>
              <a:t>MADDE 57- (1) </a:t>
            </a:r>
            <a:r>
              <a:rPr lang="tr-TR" sz="2800" i="1" dirty="0">
                <a:latin typeface="Calibri" panose="020F0502020204030204" pitchFamily="34" charset="0"/>
                <a:ea typeface="Calibri" panose="020F0502020204030204" pitchFamily="34" charset="0"/>
                <a:cs typeface="Calibri" panose="020F0502020204030204" pitchFamily="34" charset="0"/>
              </a:rPr>
              <a:t>Konutlar hariç olmak üzere, alışveriş merkezleri, yüksek binalar içinde bulunan mutfaklar ve yemek fabrikaları ile bir anda 100'den fazla kişiye hizmet veren mutfakların davlumbazlarına otomatik söndürme sistemi yapılması ve ocaklarda kullanılan gazın özelliklerine göre gaz algılama, gaz kesme ve uyarı tesisatının kurulması şarttır.</a:t>
            </a:r>
          </a:p>
        </p:txBody>
      </p:sp>
      <p:graphicFrame>
        <p:nvGraphicFramePr>
          <p:cNvPr id="4" name="Tablo 3"/>
          <p:cNvGraphicFramePr>
            <a:graphicFrameLocks noGrp="1"/>
          </p:cNvGraphicFramePr>
          <p:nvPr>
            <p:extLst>
              <p:ext uri="{D42A27DB-BD31-4B8C-83A1-F6EECF244321}">
                <p14:modId xmlns:p14="http://schemas.microsoft.com/office/powerpoint/2010/main" val="3774527226"/>
              </p:ext>
            </p:extLst>
          </p:nvPr>
        </p:nvGraphicFramePr>
        <p:xfrm>
          <a:off x="0" y="188640"/>
          <a:ext cx="12072664" cy="6986936"/>
        </p:xfrm>
        <a:graphic>
          <a:graphicData uri="http://schemas.openxmlformats.org/drawingml/2006/table">
            <a:tbl>
              <a:tblPr firstRow="1" firstCol="1" bandRow="1">
                <a:tableStyleId>{5C22544A-7EE6-4342-B048-85BDC9FD1C3A}</a:tableStyleId>
              </a:tblPr>
              <a:tblGrid>
                <a:gridCol w="2719219">
                  <a:extLst>
                    <a:ext uri="{9D8B030D-6E8A-4147-A177-3AD203B41FA5}">
                      <a16:colId xmlns:a16="http://schemas.microsoft.com/office/drawing/2014/main" val="20000"/>
                    </a:ext>
                  </a:extLst>
                </a:gridCol>
                <a:gridCol w="9353445">
                  <a:extLst>
                    <a:ext uri="{9D8B030D-6E8A-4147-A177-3AD203B41FA5}">
                      <a16:colId xmlns:a16="http://schemas.microsoft.com/office/drawing/2014/main" val="20001"/>
                    </a:ext>
                  </a:extLst>
                </a:gridCol>
              </a:tblGrid>
              <a:tr h="199819">
                <a:tc>
                  <a:txBody>
                    <a:bodyPr/>
                    <a:lstStyle/>
                    <a:p>
                      <a:pPr>
                        <a:lnSpc>
                          <a:spcPct val="107000"/>
                        </a:lnSpc>
                        <a:spcAft>
                          <a:spcPts val="0"/>
                        </a:spcAft>
                      </a:pPr>
                      <a:r>
                        <a:rPr lang="tr-TR" sz="1200" dirty="0">
                          <a:effectLst/>
                        </a:rPr>
                        <a:t>İŞ ADI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04" marR="33304" marT="0" marB="0" anchor="ctr"/>
                </a:tc>
                <a:tc>
                  <a:txBody>
                    <a:bodyPr/>
                    <a:lstStyle/>
                    <a:p>
                      <a:pPr indent="19685">
                        <a:lnSpc>
                          <a:spcPct val="107000"/>
                        </a:lnSpc>
                        <a:spcAft>
                          <a:spcPts val="0"/>
                        </a:spcAft>
                      </a:pPr>
                      <a:r>
                        <a:rPr lang="tr-TR" sz="1200" dirty="0">
                          <a:effectLst/>
                        </a:rPr>
                        <a:t>Acil durumların belirlenmesi ve ekiplerin eğitimi.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04" marR="33304" marT="0" marB="0" anchor="ctr"/>
                </a:tc>
                <a:extLst>
                  <a:ext uri="{0D108BD9-81ED-4DB2-BD59-A6C34878D82A}">
                    <a16:rowId xmlns:a16="http://schemas.microsoft.com/office/drawing/2014/main" val="10000"/>
                  </a:ext>
                </a:extLst>
              </a:tr>
              <a:tr h="528950">
                <a:tc>
                  <a:txBody>
                    <a:bodyPr/>
                    <a:lstStyle/>
                    <a:p>
                      <a:pPr>
                        <a:lnSpc>
                          <a:spcPct val="107000"/>
                        </a:lnSpc>
                        <a:spcAft>
                          <a:spcPts val="0"/>
                        </a:spcAft>
                      </a:pPr>
                      <a:r>
                        <a:rPr lang="tr-TR" sz="1200" dirty="0">
                          <a:effectLst/>
                        </a:rPr>
                        <a:t>YASAL DAYANAK</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04" marR="33304" marT="0" marB="0" anchor="ctr"/>
                </a:tc>
                <a:tc>
                  <a:txBody>
                    <a:bodyPr/>
                    <a:lstStyle/>
                    <a:p>
                      <a:pPr>
                        <a:lnSpc>
                          <a:spcPts val="1525"/>
                        </a:lnSpc>
                        <a:spcAft>
                          <a:spcPts val="0"/>
                        </a:spcAft>
                      </a:pPr>
                      <a:r>
                        <a:rPr lang="tr-TR" sz="1200" dirty="0">
                          <a:effectLst/>
                        </a:rPr>
                        <a:t>İŞYERLERİNDE ACİL DURUMLAR HAKKINDA YÖNETMELİK</a:t>
                      </a:r>
                    </a:p>
                    <a:p>
                      <a:pPr algn="ctr">
                        <a:lnSpc>
                          <a:spcPts val="1525"/>
                        </a:lnSpc>
                        <a:spcAft>
                          <a:spcPts val="0"/>
                        </a:spcAft>
                      </a:pPr>
                      <a:r>
                        <a:rPr lang="tr-TR" sz="500" dirty="0">
                          <a:effectLst/>
                        </a:rPr>
                        <a:t> </a:t>
                      </a:r>
                    </a:p>
                    <a:p>
                      <a:pPr marL="228600">
                        <a:lnSpc>
                          <a:spcPct val="107000"/>
                        </a:lnSpc>
                        <a:spcAft>
                          <a:spcPts val="0"/>
                        </a:spcAft>
                      </a:pPr>
                      <a:r>
                        <a:rPr lang="tr-TR" sz="500" dirty="0">
                          <a:effectLst/>
                        </a:rPr>
                        <a:t> </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3304" marR="33304" marT="0" marB="0" anchor="ctr"/>
                </a:tc>
                <a:extLst>
                  <a:ext uri="{0D108BD9-81ED-4DB2-BD59-A6C34878D82A}">
                    <a16:rowId xmlns:a16="http://schemas.microsoft.com/office/drawing/2014/main" val="10001"/>
                  </a:ext>
                </a:extLst>
              </a:tr>
              <a:tr h="6258167">
                <a:tc>
                  <a:txBody>
                    <a:bodyPr/>
                    <a:lstStyle/>
                    <a:p>
                      <a:pPr>
                        <a:lnSpc>
                          <a:spcPct val="107000"/>
                        </a:lnSpc>
                        <a:spcAft>
                          <a:spcPts val="0"/>
                        </a:spcAft>
                      </a:pPr>
                      <a:r>
                        <a:rPr lang="tr-TR" sz="1200" dirty="0">
                          <a:effectLst/>
                        </a:rPr>
                        <a:t>İŞLEM BASAMAKLARI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304" marR="33304" marT="0" marB="0" anchor="ctr"/>
                </a:tc>
                <a:tc>
                  <a:txBody>
                    <a:bodyPr/>
                    <a:lstStyle/>
                    <a:p>
                      <a:pPr marL="342900" lvl="0" indent="-342900">
                        <a:lnSpc>
                          <a:spcPct val="107000"/>
                        </a:lnSpc>
                        <a:spcAft>
                          <a:spcPts val="0"/>
                        </a:spcAft>
                        <a:buFont typeface="+mj-lt"/>
                        <a:buAutoNum type="arabicPeriod"/>
                      </a:pPr>
                      <a:r>
                        <a:rPr lang="tr-TR" sz="1200" dirty="0">
                          <a:effectLst/>
                        </a:rPr>
                        <a:t>Acil durum planı, tüm işyerleri için tasarım veya kuruluş aşamasından başlamak üzere acil durumların belirlenmesi, bunların olumsuz etkilerini önleyici ve sınırlandırıcı tedbirlerin alınması, görevlendirilecek kişilerin belirlenmesi, acil durum müdahale ve tahliye yöntemlerinin oluşturulması, dokümantasyon, tatbikat ve acil durum planının yenilenmesi aşamaları izlenerek hazırlanır.</a:t>
                      </a:r>
                    </a:p>
                    <a:p>
                      <a:pPr algn="just">
                        <a:lnSpc>
                          <a:spcPts val="1525"/>
                        </a:lnSpc>
                        <a:spcAft>
                          <a:spcPts val="0"/>
                        </a:spcAft>
                      </a:pPr>
                      <a:r>
                        <a:rPr lang="tr-TR" sz="1200" dirty="0">
                          <a:effectLst/>
                        </a:rPr>
                        <a:t>2.İşveren; okul ve kurumlarda aşağıda yer alan acil durum ekiplerini oluşturur:</a:t>
                      </a:r>
                    </a:p>
                    <a:p>
                      <a:pPr algn="just">
                        <a:lnSpc>
                          <a:spcPts val="1525"/>
                        </a:lnSpc>
                        <a:spcAft>
                          <a:spcPts val="0"/>
                        </a:spcAft>
                      </a:pPr>
                      <a:r>
                        <a:rPr lang="tr-TR" sz="1200" dirty="0">
                          <a:effectLst/>
                        </a:rPr>
                        <a:t>a) Söndürme ekibi.</a:t>
                      </a:r>
                    </a:p>
                    <a:p>
                      <a:pPr algn="just">
                        <a:lnSpc>
                          <a:spcPts val="1525"/>
                        </a:lnSpc>
                        <a:spcAft>
                          <a:spcPts val="0"/>
                        </a:spcAft>
                      </a:pPr>
                      <a:r>
                        <a:rPr lang="tr-TR" sz="1200" dirty="0">
                          <a:effectLst/>
                        </a:rPr>
                        <a:t>b) Kurtarma ekibi.</a:t>
                      </a:r>
                    </a:p>
                    <a:p>
                      <a:pPr algn="just">
                        <a:lnSpc>
                          <a:spcPts val="1525"/>
                        </a:lnSpc>
                        <a:spcAft>
                          <a:spcPts val="0"/>
                        </a:spcAft>
                      </a:pPr>
                      <a:r>
                        <a:rPr lang="tr-TR" sz="1200" dirty="0">
                          <a:effectLst/>
                        </a:rPr>
                        <a:t>c) Koruma ekibi.</a:t>
                      </a:r>
                    </a:p>
                    <a:p>
                      <a:pPr algn="just">
                        <a:lnSpc>
                          <a:spcPts val="1525"/>
                        </a:lnSpc>
                        <a:spcAft>
                          <a:spcPts val="0"/>
                        </a:spcAft>
                      </a:pPr>
                      <a:r>
                        <a:rPr lang="tr-TR" sz="1200" dirty="0">
                          <a:effectLst/>
                        </a:rPr>
                        <a:t>ç) İlk yardım ekibi</a:t>
                      </a:r>
                    </a:p>
                    <a:p>
                      <a:pPr algn="just">
                        <a:lnSpc>
                          <a:spcPts val="1525"/>
                        </a:lnSpc>
                        <a:spcAft>
                          <a:spcPts val="0"/>
                        </a:spcAft>
                      </a:pPr>
                      <a:r>
                        <a:rPr lang="tr-TR" sz="1200" dirty="0">
                          <a:effectLst/>
                        </a:rPr>
                        <a:t> </a:t>
                      </a:r>
                    </a:p>
                    <a:p>
                      <a:pPr algn="just">
                        <a:lnSpc>
                          <a:spcPts val="1525"/>
                        </a:lnSpc>
                        <a:spcAft>
                          <a:spcPts val="0"/>
                        </a:spcAft>
                      </a:pPr>
                      <a:r>
                        <a:rPr lang="tr-TR" sz="1200" dirty="0">
                          <a:effectLst/>
                        </a:rPr>
                        <a:t>3. İşveren, ekiplerden söndürme, kurtarma ve koruma ekiplerinin her biri için işyerlerinin tehlike sınıfına göre;</a:t>
                      </a:r>
                    </a:p>
                    <a:p>
                      <a:pPr algn="just">
                        <a:lnSpc>
                          <a:spcPts val="1525"/>
                        </a:lnSpc>
                        <a:spcAft>
                          <a:spcPts val="0"/>
                        </a:spcAft>
                      </a:pPr>
                      <a:r>
                        <a:rPr lang="tr-TR" sz="1200" dirty="0">
                          <a:effectLst/>
                        </a:rPr>
                        <a:t>a) Çok tehlikeli sınıfta yer alan işyerlerinde her 30 çalışana kadar,</a:t>
                      </a:r>
                    </a:p>
                    <a:p>
                      <a:pPr algn="just">
                        <a:lnSpc>
                          <a:spcPts val="1525"/>
                        </a:lnSpc>
                        <a:spcAft>
                          <a:spcPts val="0"/>
                        </a:spcAft>
                      </a:pPr>
                      <a:r>
                        <a:rPr lang="tr-TR" sz="1200" dirty="0">
                          <a:effectLst/>
                        </a:rPr>
                        <a:t>b) Tehlikeli sınıfta yer alan işyerlerinde her 40 çalışana kadar,</a:t>
                      </a:r>
                    </a:p>
                    <a:p>
                      <a:pPr algn="just">
                        <a:lnSpc>
                          <a:spcPts val="1525"/>
                        </a:lnSpc>
                        <a:spcAft>
                          <a:spcPts val="0"/>
                        </a:spcAft>
                      </a:pPr>
                      <a:r>
                        <a:rPr lang="tr-TR" sz="1200" dirty="0">
                          <a:effectLst/>
                        </a:rPr>
                        <a:t>c) Az tehlikeli sınıfta yer alan işyerlerinde her 50 çalışana kadar</a:t>
                      </a:r>
                    </a:p>
                    <a:p>
                      <a:pPr algn="just">
                        <a:lnSpc>
                          <a:spcPts val="1525"/>
                        </a:lnSpc>
                        <a:spcAft>
                          <a:spcPts val="0"/>
                        </a:spcAft>
                      </a:pPr>
                      <a:r>
                        <a:rPr lang="tr-TR" sz="1200" dirty="0">
                          <a:effectLst/>
                        </a:rPr>
                        <a:t>uygun donanıma sahip ve özel eğitimli en az birer çalışanı destek elemanı olarak görevlendirir. Görevlendirme yapılırken (a) bendinde 30 ve katları, (b) bendinde 40 ve katları ve (c) bendinde 50 ve katları dâhil edilir. </a:t>
                      </a:r>
                    </a:p>
                    <a:p>
                      <a:pPr marL="342900" lvl="0" indent="-342900" algn="just">
                        <a:lnSpc>
                          <a:spcPts val="1525"/>
                        </a:lnSpc>
                        <a:spcAft>
                          <a:spcPts val="0"/>
                        </a:spcAft>
                        <a:buFont typeface="+mj-lt"/>
                        <a:buAutoNum type="arabicPeriod"/>
                      </a:pPr>
                      <a:r>
                        <a:rPr lang="tr-TR" sz="1200" dirty="0">
                          <a:effectLst/>
                        </a:rPr>
                        <a:t>10’dan az çalışanı olan işyerlerinde; acil durumlara ilişkin ulusal ve yerel kurum ve kuruluşlarla irtibatı sağlamak ve birinci fıkrada yer alan ekiplerden söndürme, kurtarma ve koruma ekiplerinin tamamı için uygun donanıma sahip ve özel eğitimli en az bir çalışanın destek elemanı olarak görevlendirilmesi yeterlidir.</a:t>
                      </a:r>
                    </a:p>
                    <a:p>
                      <a:pPr marL="342900" lvl="0" indent="-342900" algn="just">
                        <a:lnSpc>
                          <a:spcPts val="1525"/>
                        </a:lnSpc>
                        <a:spcAft>
                          <a:spcPts val="0"/>
                        </a:spcAft>
                        <a:buFont typeface="+mj-lt"/>
                        <a:buAutoNum type="arabicPeriod"/>
                      </a:pPr>
                      <a:r>
                        <a:rPr lang="tr-TR" sz="1200" dirty="0">
                          <a:effectLst/>
                        </a:rPr>
                        <a:t>Acil durum ekiplerinde görevlendirilen destek elemanlarının adı, soyadı, unvanı, sorumluluk alanı ve iletişim bilgilerini içeren liste, işyerinde çalışanların görüş seviyesine uygun yükseklikte ve görünür bir şekilde asılır.</a:t>
                      </a:r>
                    </a:p>
                    <a:p>
                      <a:pPr marL="342900" lvl="0" indent="-342900" algn="just">
                        <a:lnSpc>
                          <a:spcPts val="1525"/>
                        </a:lnSpc>
                        <a:spcAft>
                          <a:spcPts val="0"/>
                        </a:spcAft>
                        <a:buFont typeface="+mj-lt"/>
                        <a:buAutoNum type="arabicPeriod"/>
                      </a:pPr>
                      <a:r>
                        <a:rPr lang="tr-TR" sz="1200" dirty="0">
                          <a:effectLst/>
                        </a:rPr>
                        <a:t>Acil durum ekip bilgileri MEBBİS İSGB Acil durumlar başlığı altında görevlendirilen personel  bilgi girişi ve acil durumlarla ilgili bilgi girişi yapılır.</a:t>
                      </a:r>
                    </a:p>
                    <a:p>
                      <a:pPr algn="just">
                        <a:lnSpc>
                          <a:spcPts val="1525"/>
                        </a:lnSpc>
                        <a:spcAft>
                          <a:spcPts val="0"/>
                        </a:spcAft>
                      </a:pPr>
                      <a:r>
                        <a:rPr lang="tr-TR" sz="1200" dirty="0">
                          <a:effectLst/>
                        </a:rPr>
                        <a:t>7.     Acil durum ekiplerinde görevlendirilen destek elemanlarının işyerinden ayrılma, yer değişikliği ve benzeri durumlarda yerine yeniden görevlendirme yapılır. Yapılan görevlendirme MEBBİS İSGB Modülüne işlenir.</a:t>
                      </a:r>
                    </a:p>
                    <a:p>
                      <a:pPr algn="just">
                        <a:lnSpc>
                          <a:spcPts val="1525"/>
                        </a:lnSpc>
                        <a:spcAft>
                          <a:spcPts val="0"/>
                        </a:spcAft>
                      </a:pPr>
                      <a:r>
                        <a:rPr lang="tr-TR" sz="1200" dirty="0">
                          <a:effectLst/>
                        </a:rPr>
                        <a:t>8.    İşyerinde veya yakın çevresinde, belirlenmiş olan acil durumları etkileyebilecek veya yeni acil durumların ortaya çıkmasına neden olacak değişikliklerin meydana gelmesi halinde acil durum planı tamamen veya kısmen yenilenir.</a:t>
                      </a:r>
                    </a:p>
                    <a:p>
                      <a:pPr algn="just">
                        <a:lnSpc>
                          <a:spcPts val="1525"/>
                        </a:lnSpc>
                        <a:spcAft>
                          <a:spcPts val="0"/>
                        </a:spcAft>
                      </a:pPr>
                      <a:r>
                        <a:rPr lang="tr-TR" sz="1200" dirty="0">
                          <a:effectLst/>
                        </a:rPr>
                        <a:t>9.      Hazırlanmış olan acil durum planları; tehlike sınıfına göre çok tehlikeli, tehlikeli ve az tehlikeli işyerlerinde sırasıyla en geç iki, dört ve altı yılda bir yenilenir.</a:t>
                      </a:r>
                    </a:p>
                    <a:p>
                      <a:pPr algn="just">
                        <a:lnSpc>
                          <a:spcPts val="1525"/>
                        </a:lnSpc>
                        <a:spcAft>
                          <a:spcPts val="0"/>
                        </a:spcAft>
                      </a:pPr>
                      <a:r>
                        <a:rPr lang="tr-TR" sz="1200" dirty="0">
                          <a:effectLst/>
                        </a:rPr>
                        <a:t> </a:t>
                      </a:r>
                    </a:p>
                    <a:p>
                      <a:pPr marL="228600">
                        <a:lnSpc>
                          <a:spcPct val="107000"/>
                        </a:lnSpc>
                        <a:spcAft>
                          <a:spcPts val="0"/>
                        </a:spcAft>
                      </a:pPr>
                      <a:r>
                        <a:rPr lang="tr-TR" sz="500" dirty="0">
                          <a:effectLst/>
                        </a:rPr>
                        <a:t> </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3304" marR="33304"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83962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3512" y="476672"/>
            <a:ext cx="8911687" cy="1280890"/>
          </a:xfrm>
        </p:spPr>
        <p:txBody>
          <a:bodyPr>
            <a:normAutofit/>
          </a:bodyPr>
          <a:lstStyle/>
          <a:p>
            <a:r>
              <a:rPr lang="tr-TR" sz="3200" b="1" dirty="0"/>
              <a:t>İŞ SÜREÇLERİ</a:t>
            </a:r>
            <a:endParaRPr lang="tr-TR" sz="4000" dirty="0"/>
          </a:p>
        </p:txBody>
      </p:sp>
      <p:sp>
        <p:nvSpPr>
          <p:cNvPr id="3" name="İçerik Yer Tutucusu 2"/>
          <p:cNvSpPr>
            <a:spLocks noGrp="1"/>
          </p:cNvSpPr>
          <p:nvPr>
            <p:ph idx="1"/>
          </p:nvPr>
        </p:nvSpPr>
        <p:spPr>
          <a:xfrm>
            <a:off x="2423592" y="1746982"/>
            <a:ext cx="9361040" cy="4464496"/>
          </a:xfrm>
        </p:spPr>
        <p:txBody>
          <a:bodyPr>
            <a:noAutofit/>
          </a:bodyPr>
          <a:lstStyle/>
          <a:p>
            <a:pPr marL="0" indent="0">
              <a:buNone/>
            </a:pPr>
            <a:r>
              <a:rPr lang="tr-TR" sz="2600" b="1" i="1" dirty="0">
                <a:latin typeface="Calibri" panose="020F0502020204030204" pitchFamily="34" charset="0"/>
                <a:ea typeface="Calibri" panose="020F0502020204030204" pitchFamily="34" charset="0"/>
                <a:cs typeface="Calibri" panose="020F0502020204030204" pitchFamily="34" charset="0"/>
              </a:rPr>
              <a:t>Kaçış Merdiveni:</a:t>
            </a:r>
          </a:p>
          <a:p>
            <a:pPr marL="0" indent="0">
              <a:buNone/>
            </a:pPr>
            <a:r>
              <a:rPr lang="tr-TR" sz="2600" b="1" i="1" dirty="0">
                <a:latin typeface="Calibri" panose="020F0502020204030204" pitchFamily="34" charset="0"/>
                <a:ea typeface="Calibri" panose="020F0502020204030204" pitchFamily="34" charset="0"/>
                <a:cs typeface="Calibri" panose="020F0502020204030204" pitchFamily="34" charset="0"/>
              </a:rPr>
              <a:t>Oteller, moteller ve yatakhaneler</a:t>
            </a:r>
          </a:p>
          <a:p>
            <a:pPr marL="0" indent="0">
              <a:buNone/>
            </a:pPr>
            <a:r>
              <a:rPr lang="tr-TR" sz="2600" b="1" i="1" dirty="0">
                <a:latin typeface="Calibri" panose="020F0502020204030204" pitchFamily="34" charset="0"/>
                <a:ea typeface="Calibri" panose="020F0502020204030204" pitchFamily="34" charset="0"/>
                <a:cs typeface="Calibri" panose="020F0502020204030204" pitchFamily="34" charset="0"/>
              </a:rPr>
              <a:t>MADDE 50- (1) </a:t>
            </a:r>
            <a:r>
              <a:rPr lang="tr-TR" sz="2600" i="1" dirty="0">
                <a:latin typeface="Calibri" panose="020F0502020204030204" pitchFamily="34" charset="0"/>
                <a:ea typeface="Calibri" panose="020F0502020204030204" pitchFamily="34" charset="0"/>
                <a:cs typeface="Calibri" panose="020F0502020204030204" pitchFamily="34" charset="0"/>
              </a:rPr>
              <a:t>Otellerin, motellerin ve diğer binaların yatakhane olarak kullanılan bölümlerinin aşağıda belirtilen şartlara uygun olması gerekir:</a:t>
            </a:r>
          </a:p>
          <a:p>
            <a:pPr marL="0" indent="0">
              <a:buNone/>
            </a:pPr>
            <a:r>
              <a:rPr lang="tr-TR" sz="2600" i="1" dirty="0">
                <a:latin typeface="Calibri" panose="020F0502020204030204" pitchFamily="34" charset="0"/>
                <a:ea typeface="Calibri" panose="020F0502020204030204" pitchFamily="34" charset="0"/>
                <a:cs typeface="Calibri" panose="020F0502020204030204" pitchFamily="34" charset="0"/>
              </a:rPr>
              <a:t>a) Yatak odaları, iç koridordan en az 60 dakika yangına karşı dayanıklı bir duvar ile ayrılır. </a:t>
            </a:r>
            <a:r>
              <a:rPr lang="tr-TR" sz="2600" b="1" i="1" dirty="0">
                <a:latin typeface="Calibri" panose="020F0502020204030204" pitchFamily="34" charset="0"/>
                <a:ea typeface="Calibri" panose="020F0502020204030204" pitchFamily="34" charset="0"/>
                <a:cs typeface="Calibri" panose="020F0502020204030204" pitchFamily="34" charset="0"/>
              </a:rPr>
              <a:t>Toplam yatak sayısı 20’den fazla veya kat sayısı ikiden fazla olan otellerde her katta en az 2 çıkış sağlanır</a:t>
            </a:r>
            <a:r>
              <a:rPr lang="tr-TR" sz="2600" i="1" dirty="0">
                <a:latin typeface="Calibri" panose="020F0502020204030204" pitchFamily="34" charset="0"/>
                <a:ea typeface="Calibri" panose="020F0502020204030204" pitchFamily="34" charset="0"/>
                <a:cs typeface="Calibri" panose="020F0502020204030204" pitchFamily="34" charset="0"/>
              </a:rPr>
              <a:t>. Yatak sayısı 20’den az ve yapı yüksekliği 15.50 m’den az olan bina veya bloklarda ise, merdiven korunumlu yapıldığı veya basınçlandırıldığı takdirde, tek merdiven yeterli kabul edilir.</a:t>
            </a:r>
          </a:p>
        </p:txBody>
      </p:sp>
      <p:graphicFrame>
        <p:nvGraphicFramePr>
          <p:cNvPr id="4" name="Tablo 3"/>
          <p:cNvGraphicFramePr>
            <a:graphicFrameLocks noGrp="1"/>
          </p:cNvGraphicFramePr>
          <p:nvPr>
            <p:extLst>
              <p:ext uri="{D42A27DB-BD31-4B8C-83A1-F6EECF244321}">
                <p14:modId xmlns:p14="http://schemas.microsoft.com/office/powerpoint/2010/main" val="1800795608"/>
              </p:ext>
            </p:extLst>
          </p:nvPr>
        </p:nvGraphicFramePr>
        <p:xfrm>
          <a:off x="1055440" y="1196752"/>
          <a:ext cx="11136560" cy="5544615"/>
        </p:xfrm>
        <a:graphic>
          <a:graphicData uri="http://schemas.openxmlformats.org/drawingml/2006/table">
            <a:tbl>
              <a:tblPr firstRow="1" firstCol="1" bandRow="1">
                <a:tableStyleId>{5C22544A-7EE6-4342-B048-85BDC9FD1C3A}</a:tableStyleId>
              </a:tblPr>
              <a:tblGrid>
                <a:gridCol w="2508371">
                  <a:extLst>
                    <a:ext uri="{9D8B030D-6E8A-4147-A177-3AD203B41FA5}">
                      <a16:colId xmlns:a16="http://schemas.microsoft.com/office/drawing/2014/main" val="20000"/>
                    </a:ext>
                  </a:extLst>
                </a:gridCol>
                <a:gridCol w="8628189">
                  <a:extLst>
                    <a:ext uri="{9D8B030D-6E8A-4147-A177-3AD203B41FA5}">
                      <a16:colId xmlns:a16="http://schemas.microsoft.com/office/drawing/2014/main" val="20001"/>
                    </a:ext>
                  </a:extLst>
                </a:gridCol>
              </a:tblGrid>
              <a:tr h="225391">
                <a:tc>
                  <a:txBody>
                    <a:bodyPr/>
                    <a:lstStyle/>
                    <a:p>
                      <a:pPr>
                        <a:lnSpc>
                          <a:spcPct val="107000"/>
                        </a:lnSpc>
                        <a:spcAft>
                          <a:spcPts val="0"/>
                        </a:spcAft>
                      </a:pPr>
                      <a:r>
                        <a:rPr lang="tr-TR" sz="1200" dirty="0">
                          <a:effectLst/>
                        </a:rPr>
                        <a:t>İŞ ADI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144" marR="40144" marT="0" marB="0" anchor="ctr"/>
                </a:tc>
                <a:tc>
                  <a:txBody>
                    <a:bodyPr/>
                    <a:lstStyle/>
                    <a:p>
                      <a:pPr indent="19685">
                        <a:lnSpc>
                          <a:spcPct val="107000"/>
                        </a:lnSpc>
                        <a:spcAft>
                          <a:spcPts val="0"/>
                        </a:spcAft>
                      </a:pPr>
                      <a:r>
                        <a:rPr lang="tr-TR" sz="1200" dirty="0">
                          <a:effectLst/>
                        </a:rPr>
                        <a:t>İSG kurulunun toplanması, karar alması.</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144" marR="40144" marT="0" marB="0" anchor="ctr"/>
                </a:tc>
                <a:extLst>
                  <a:ext uri="{0D108BD9-81ED-4DB2-BD59-A6C34878D82A}">
                    <a16:rowId xmlns:a16="http://schemas.microsoft.com/office/drawing/2014/main" val="10000"/>
                  </a:ext>
                </a:extLst>
              </a:tr>
              <a:tr h="225391">
                <a:tc>
                  <a:txBody>
                    <a:bodyPr/>
                    <a:lstStyle/>
                    <a:p>
                      <a:pPr>
                        <a:lnSpc>
                          <a:spcPct val="107000"/>
                        </a:lnSpc>
                        <a:spcAft>
                          <a:spcPts val="0"/>
                        </a:spcAft>
                      </a:pPr>
                      <a:r>
                        <a:rPr lang="tr-TR" sz="1200" dirty="0">
                          <a:effectLst/>
                        </a:rPr>
                        <a:t>YASAL DAYANAK</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144" marR="40144" marT="0" marB="0" anchor="ctr"/>
                </a:tc>
                <a:tc>
                  <a:txBody>
                    <a:bodyPr/>
                    <a:lstStyle/>
                    <a:p>
                      <a:pPr marL="342900" lvl="0" indent="-342900">
                        <a:lnSpc>
                          <a:spcPct val="107000"/>
                        </a:lnSpc>
                        <a:spcAft>
                          <a:spcPts val="0"/>
                        </a:spcAft>
                        <a:buFont typeface="Symbol" panose="05050102010706020507" pitchFamily="18" charset="2"/>
                        <a:buChar char=""/>
                      </a:pPr>
                      <a:r>
                        <a:rPr lang="tr-TR" sz="1200" dirty="0">
                          <a:effectLst/>
                        </a:rPr>
                        <a:t>İŞ  SAĞLIĞI VE GÜVENLİĞİ KURULLARI HAKKINDA YÖNETMELİK.</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144" marR="40144" marT="0" marB="0" anchor="ctr"/>
                </a:tc>
                <a:extLst>
                  <a:ext uri="{0D108BD9-81ED-4DB2-BD59-A6C34878D82A}">
                    <a16:rowId xmlns:a16="http://schemas.microsoft.com/office/drawing/2014/main" val="10001"/>
                  </a:ext>
                </a:extLst>
              </a:tr>
              <a:tr h="5093833">
                <a:tc>
                  <a:txBody>
                    <a:bodyPr/>
                    <a:lstStyle/>
                    <a:p>
                      <a:pPr>
                        <a:lnSpc>
                          <a:spcPct val="107000"/>
                        </a:lnSpc>
                        <a:spcAft>
                          <a:spcPts val="0"/>
                        </a:spcAft>
                      </a:pPr>
                      <a:r>
                        <a:rPr lang="tr-TR" sz="1200" dirty="0">
                          <a:effectLst/>
                        </a:rPr>
                        <a:t>İŞLEM BASAMAKLARI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144" marR="40144" marT="0" marB="0" anchor="ctr"/>
                </a:tc>
                <a:tc>
                  <a:txBody>
                    <a:bodyPr/>
                    <a:lstStyle/>
                    <a:p>
                      <a:pPr marL="342900" lvl="0" indent="-342900">
                        <a:lnSpc>
                          <a:spcPct val="107000"/>
                        </a:lnSpc>
                        <a:spcAft>
                          <a:spcPts val="0"/>
                        </a:spcAft>
                        <a:buFont typeface="+mj-lt"/>
                        <a:buAutoNum type="arabicPeriod"/>
                      </a:pPr>
                      <a:r>
                        <a:rPr lang="tr-TR" sz="1200" dirty="0">
                          <a:effectLst/>
                        </a:rPr>
                        <a:t>Elli ve daha fazla çalışanın bulunduğu ve altı aydan fazla süren sürekli işlerin yapıldığı işyerlerinde işveren, iş sağlığı ve güvenliği ile ilgili çalışmalarda bulunmak üzere kurul oluşturur.</a:t>
                      </a:r>
                    </a:p>
                    <a:p>
                      <a:pPr marL="342900" lvl="0" indent="-342900">
                        <a:lnSpc>
                          <a:spcPct val="107000"/>
                        </a:lnSpc>
                        <a:spcAft>
                          <a:spcPts val="0"/>
                        </a:spcAft>
                        <a:buFont typeface="+mj-lt"/>
                        <a:buAutoNum type="arabicPeriod"/>
                      </a:pPr>
                      <a:r>
                        <a:rPr lang="tr-TR" sz="1200" dirty="0">
                          <a:effectLst/>
                        </a:rPr>
                        <a:t>İSG Kurulu üyeleri  işveren tarafından yönetmeliğe göre oluşturulur.</a:t>
                      </a:r>
                    </a:p>
                    <a:p>
                      <a:pPr marL="342900" lvl="0" indent="-342900">
                        <a:lnSpc>
                          <a:spcPct val="107000"/>
                        </a:lnSpc>
                        <a:spcAft>
                          <a:spcPts val="0"/>
                        </a:spcAft>
                        <a:buFont typeface="+mj-lt"/>
                        <a:buAutoNum type="arabicPeriod"/>
                      </a:pPr>
                      <a:r>
                        <a:rPr lang="tr-TR" sz="1200" dirty="0">
                          <a:effectLst/>
                        </a:rPr>
                        <a:t>İşveren tarafından, kurulun üyelerine ve yedeklerine iş sağlığı ve güvenliği konularında eğitim verilmesi sağlanır.</a:t>
                      </a:r>
                    </a:p>
                    <a:p>
                      <a:pPr marL="342900" lvl="0" indent="-342900">
                        <a:lnSpc>
                          <a:spcPct val="107000"/>
                        </a:lnSpc>
                        <a:spcAft>
                          <a:spcPts val="0"/>
                        </a:spcAft>
                        <a:buFont typeface="+mj-lt"/>
                        <a:buAutoNum type="arabicPeriod"/>
                      </a:pPr>
                      <a:r>
                        <a:rPr lang="tr-TR" sz="1200" dirty="0">
                          <a:effectLst/>
                        </a:rPr>
                        <a:t>Kurullar ayda en az bir kere toplanır. Ancak kurul, işyerinin tehlike sınıfını dikkate alarak, tehlikeli işyerlerinde bu sürenin iki ay, az tehlikeli işyerlerinde ise üç ay olarak belirlenmesine karar verebilir.</a:t>
                      </a:r>
                    </a:p>
                    <a:p>
                      <a:pPr marL="342900" lvl="0" indent="-342900">
                        <a:lnSpc>
                          <a:spcPct val="107000"/>
                        </a:lnSpc>
                        <a:spcAft>
                          <a:spcPts val="0"/>
                        </a:spcAft>
                        <a:buFont typeface="+mj-lt"/>
                        <a:buAutoNum type="arabicPeriod"/>
                      </a:pPr>
                      <a:r>
                        <a:rPr lang="tr-TR" sz="1200" dirty="0">
                          <a:effectLst/>
                        </a:rPr>
                        <a:t> Toplantının gündemi, yeri, günü ve saati toplantıdan en az kırk sekiz saat önce kurul üyelerine bildirilir. </a:t>
                      </a:r>
                    </a:p>
                    <a:p>
                      <a:pPr marL="342900" lvl="0" indent="-342900">
                        <a:lnSpc>
                          <a:spcPct val="107000"/>
                        </a:lnSpc>
                        <a:spcAft>
                          <a:spcPts val="0"/>
                        </a:spcAft>
                        <a:buFont typeface="+mj-lt"/>
                        <a:buAutoNum type="arabicPeriod"/>
                      </a:pPr>
                      <a:r>
                        <a:rPr lang="tr-TR" sz="1200" dirty="0">
                          <a:effectLst/>
                        </a:rPr>
                        <a:t>Gündem, sorunların ve varsa iş sağlığı ve güvenliğine ilişkin projelerin önem sırasına göre belirlenir. Kurul üyeleri gündemde değişiklik isteyebilirler. Bu istek kurulca uygun görüldüğünde gündem buna göre değiştirilir. </a:t>
                      </a:r>
                    </a:p>
                    <a:p>
                      <a:pPr marL="342900" lvl="0" indent="-342900">
                        <a:lnSpc>
                          <a:spcPct val="107000"/>
                        </a:lnSpc>
                        <a:spcAft>
                          <a:spcPts val="0"/>
                        </a:spcAft>
                        <a:buFont typeface="+mj-lt"/>
                        <a:buAutoNum type="arabicPeriod"/>
                      </a:pPr>
                      <a:r>
                        <a:rPr lang="tr-TR" sz="1200" dirty="0">
                          <a:effectLst/>
                        </a:rPr>
                        <a:t>Ölümlü, uzuv kayıplı veya ağır iş kazası halleri veya özel bir tedbiri gerektiren önemli hallerde kurul üyelerinden herhangi biri kurulu olağanüstü toplantıya çağırabilir. Bu konudaki tekliflerin kurul başkanına veya sekreterine yapılması gerekir. Toplantı zamanı, konunun ivedilik ve önemine göre tespit olunur. </a:t>
                      </a:r>
                    </a:p>
                    <a:p>
                      <a:pPr marL="342900" lvl="0" indent="-342900">
                        <a:lnSpc>
                          <a:spcPct val="107000"/>
                        </a:lnSpc>
                        <a:spcAft>
                          <a:spcPts val="0"/>
                        </a:spcAft>
                        <a:buFont typeface="+mj-lt"/>
                        <a:buAutoNum type="arabicPeriod"/>
                      </a:pPr>
                      <a:r>
                        <a:rPr lang="tr-TR" sz="1200" dirty="0">
                          <a:effectLst/>
                        </a:rPr>
                        <a:t>Kurul toplantılarının günlük çalışma saatleri içinde yapılması asıldır. Kurulun toplantılarında geçecek süreler günlük çalışma süresinden sayılır. </a:t>
                      </a:r>
                    </a:p>
                    <a:p>
                      <a:pPr marL="342900" lvl="0" indent="-342900">
                        <a:lnSpc>
                          <a:spcPct val="107000"/>
                        </a:lnSpc>
                        <a:spcAft>
                          <a:spcPts val="0"/>
                        </a:spcAft>
                        <a:buFont typeface="+mj-lt"/>
                        <a:buAutoNum type="arabicPeriod"/>
                      </a:pPr>
                      <a:r>
                        <a:rPr lang="tr-TR" sz="1200" dirty="0">
                          <a:effectLst/>
                        </a:rPr>
                        <a:t> Kurul, üye tam sayısının salt çoğunluğu ile işveren veya işveren vekili başkanlığında toplanır ve katılanların salt çoğunluğu ile karar alır. Çekimser oy kullanılamaz. Oyların eşitliği halinde başkanın oyu kararı belirler. Çoğunluğun sağlanamadığı veya başka bir nedenle toplantının yapılmadığı hallerde durumu belirten bir tutanak düzenlenir. </a:t>
                      </a:r>
                    </a:p>
                    <a:p>
                      <a:pPr marL="342900" lvl="0" indent="-342900">
                        <a:lnSpc>
                          <a:spcPct val="107000"/>
                        </a:lnSpc>
                        <a:spcAft>
                          <a:spcPts val="0"/>
                        </a:spcAft>
                        <a:buFont typeface="+mj-lt"/>
                        <a:buAutoNum type="arabicPeriod"/>
                      </a:pPr>
                      <a:r>
                        <a:rPr lang="tr-TR" sz="1200" dirty="0">
                          <a:effectLst/>
                        </a:rPr>
                        <a:t> Her toplantıda, görüşülen konularla ilgili alınan kararları içeren bir tutanak düzenlenir. Tutanak, toplantıya katılan başkan ve üyeler tarafından imzalanır. İmza altına alınan kararlar herhangi bir işleme gerek kalmaksızın işverene bildirilmiş sayılır. İmzalı tutanak ve kararlar sırasıyla özel dosyasında saklanır. </a:t>
                      </a:r>
                    </a:p>
                    <a:p>
                      <a:pPr marL="342900" lvl="0" indent="-342900">
                        <a:lnSpc>
                          <a:spcPct val="107000"/>
                        </a:lnSpc>
                        <a:spcAft>
                          <a:spcPts val="0"/>
                        </a:spcAft>
                        <a:buFont typeface="+mj-lt"/>
                        <a:buAutoNum type="arabicPeriod"/>
                      </a:pPr>
                      <a:r>
                        <a:rPr lang="tr-TR" sz="1200" dirty="0">
                          <a:effectLst/>
                        </a:rPr>
                        <a:t> Toplantıda alınan kararlar gereği yapılmak üzere ilgililere duyurulur. Ayrıca çalışanlara duyurulması faydalı görülen konular işyerinde ilân edilir. </a:t>
                      </a:r>
                    </a:p>
                    <a:p>
                      <a:pPr marL="342900" lvl="0" indent="-342900">
                        <a:lnSpc>
                          <a:spcPct val="107000"/>
                        </a:lnSpc>
                        <a:spcAft>
                          <a:spcPts val="0"/>
                        </a:spcAft>
                        <a:buFont typeface="+mj-lt"/>
                        <a:buAutoNum type="arabicPeriod"/>
                      </a:pPr>
                      <a:r>
                        <a:rPr lang="tr-TR" sz="1200" dirty="0">
                          <a:effectLst/>
                        </a:rPr>
                        <a:t>Her toplantıda, önceki toplantıya ilişkin kararlar ve bunlarla ilgili uygulamalar hakkında başkan veya kurulun sekreteri tarafından kurula gerekli bilgi verilir ve gündeme geçilir.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144" marR="40144"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93636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a:extLst>
              <a:ext uri="{FF2B5EF4-FFF2-40B4-BE49-F238E27FC236}">
                <a16:creationId xmlns:a16="http://schemas.microsoft.com/office/drawing/2014/main" id="{69B85CFC-ACA7-42A2-B5DE-C73EF181EF7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180633" y="404664"/>
            <a:ext cx="1830733" cy="1830733"/>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
        <p:nvSpPr>
          <p:cNvPr id="7" name="Metin kutusu 6">
            <a:extLst>
              <a:ext uri="{FF2B5EF4-FFF2-40B4-BE49-F238E27FC236}">
                <a16:creationId xmlns:a16="http://schemas.microsoft.com/office/drawing/2014/main" id="{DBD5E73E-450D-4B17-8AC4-EE6A9A076FCD}"/>
              </a:ext>
            </a:extLst>
          </p:cNvPr>
          <p:cNvSpPr txBox="1"/>
          <p:nvPr/>
        </p:nvSpPr>
        <p:spPr>
          <a:xfrm>
            <a:off x="4992972" y="2235397"/>
            <a:ext cx="2206053" cy="646331"/>
          </a:xfrm>
          <a:prstGeom prst="rect">
            <a:avLst/>
          </a:prstGeom>
          <a:noFill/>
        </p:spPr>
        <p:txBody>
          <a:bodyPr wrap="none" rtlCol="0">
            <a:spAutoFit/>
          </a:bodyPr>
          <a:lstStyle/>
          <a:p>
            <a:pPr algn="ctr"/>
            <a:r>
              <a:rPr lang="tr-TR" sz="1200" b="1" dirty="0"/>
              <a:t>T.C.</a:t>
            </a:r>
          </a:p>
          <a:p>
            <a:pPr algn="ctr"/>
            <a:r>
              <a:rPr lang="tr-TR" sz="1200" b="1" dirty="0"/>
              <a:t>KOCAELİ VALİLİĞİ</a:t>
            </a:r>
          </a:p>
          <a:p>
            <a:pPr algn="ctr"/>
            <a:r>
              <a:rPr lang="tr-TR" sz="1200" b="1" dirty="0"/>
              <a:t>İL MİLLİ EĞİTİM MÜDÜRLÜĞÜ</a:t>
            </a:r>
          </a:p>
        </p:txBody>
      </p:sp>
      <p:sp>
        <p:nvSpPr>
          <p:cNvPr id="8" name="İçerik Yer Tutucusu 2">
            <a:extLst>
              <a:ext uri="{FF2B5EF4-FFF2-40B4-BE49-F238E27FC236}">
                <a16:creationId xmlns:a16="http://schemas.microsoft.com/office/drawing/2014/main" id="{8EAF9974-176D-47C2-BE85-A7A7F31EF04E}"/>
              </a:ext>
            </a:extLst>
          </p:cNvPr>
          <p:cNvSpPr>
            <a:spLocks noGrp="1"/>
          </p:cNvSpPr>
          <p:nvPr>
            <p:ph idx="1"/>
          </p:nvPr>
        </p:nvSpPr>
        <p:spPr>
          <a:xfrm>
            <a:off x="1919536" y="2887998"/>
            <a:ext cx="8915400" cy="1943472"/>
          </a:xfrm>
        </p:spPr>
        <p:txBody>
          <a:bodyPr>
            <a:normAutofit lnSpcReduction="10000"/>
          </a:bodyPr>
          <a:lstStyle/>
          <a:p>
            <a:pPr marL="0" indent="0">
              <a:buNone/>
            </a:pPr>
            <a:endParaRPr lang="tr-TR" dirty="0"/>
          </a:p>
          <a:p>
            <a:pPr marL="0" indent="0">
              <a:buNone/>
            </a:pPr>
            <a:endParaRPr lang="tr-TR" dirty="0"/>
          </a:p>
          <a:p>
            <a:pPr marL="0" indent="0">
              <a:buNone/>
            </a:pPr>
            <a:endParaRPr lang="tr-TR" dirty="0"/>
          </a:p>
          <a:p>
            <a:pPr marL="0" indent="0" algn="ctr">
              <a:buNone/>
            </a:pPr>
            <a:r>
              <a:rPr lang="tr-TR" sz="4400" dirty="0"/>
              <a:t>TEŞEKKÜRLER</a:t>
            </a:r>
          </a:p>
        </p:txBody>
      </p:sp>
    </p:spTree>
    <p:extLst>
      <p:ext uri="{BB962C8B-B14F-4D97-AF65-F5344CB8AC3E}">
        <p14:creationId xmlns:p14="http://schemas.microsoft.com/office/powerpoint/2010/main" val="3909682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7528" y="523101"/>
            <a:ext cx="8911687" cy="1280890"/>
          </a:xfrm>
        </p:spPr>
        <p:txBody>
          <a:bodyPr>
            <a:normAutofit/>
          </a:bodyPr>
          <a:lstStyle/>
          <a:p>
            <a:r>
              <a:rPr lang="tr-TR" b="1" dirty="0"/>
              <a:t>İŞ GÜVENLİĞİ UZMANLARI GÖREVLERİ</a:t>
            </a:r>
            <a:endParaRPr lang="tr-TR" b="1" dirty="0">
              <a:solidFill>
                <a:srgbClr val="002060"/>
              </a:solidFill>
              <a:latin typeface="Calibri" panose="020F0502020204030204" pitchFamily="34" charset="0"/>
            </a:endParaRPr>
          </a:p>
        </p:txBody>
      </p:sp>
      <p:sp>
        <p:nvSpPr>
          <p:cNvPr id="3" name="İçerik Yer Tutucusu 2"/>
          <p:cNvSpPr>
            <a:spLocks noGrp="1"/>
          </p:cNvSpPr>
          <p:nvPr>
            <p:ph idx="1"/>
          </p:nvPr>
        </p:nvSpPr>
        <p:spPr>
          <a:xfrm>
            <a:off x="1919536" y="1340768"/>
            <a:ext cx="8915400" cy="4464496"/>
          </a:xfrm>
        </p:spPr>
        <p:txBody>
          <a:bodyPr>
            <a:noAutofit/>
          </a:bodyPr>
          <a:lstStyle/>
          <a:p>
            <a:pPr marL="0" indent="0">
              <a:buNone/>
            </a:pPr>
            <a:r>
              <a:rPr lang="tr-TR" sz="2800" b="1" i="1" dirty="0">
                <a:latin typeface="Calibri" panose="020F0502020204030204" pitchFamily="34" charset="0"/>
                <a:ea typeface="Calibri" panose="020F0502020204030204" pitchFamily="34" charset="0"/>
                <a:cs typeface="Calibri" panose="020F0502020204030204" pitchFamily="34" charset="0"/>
              </a:rPr>
              <a:t>MADDE 9- </a:t>
            </a:r>
            <a:r>
              <a:rPr lang="tr-TR" sz="2800" i="1" dirty="0">
                <a:latin typeface="Calibri" panose="020F0502020204030204" pitchFamily="34" charset="0"/>
                <a:ea typeface="Calibri" panose="020F0502020204030204" pitchFamily="34" charset="0"/>
                <a:cs typeface="Calibri" panose="020F0502020204030204" pitchFamily="34" charset="0"/>
              </a:rPr>
              <a:t> (1) İş güvenliği uzmanları, aşağıda belirtilen görevleri yerine getirmekle yükümlüdür:</a:t>
            </a:r>
          </a:p>
          <a:p>
            <a:pPr marL="0" indent="0" algn="just">
              <a:buNone/>
            </a:pPr>
            <a:r>
              <a:rPr lang="tr-TR" sz="2800" b="1" dirty="0">
                <a:solidFill>
                  <a:srgbClr val="FF0000"/>
                </a:solidFill>
              </a:rPr>
              <a:t>a- Rehberlik</a:t>
            </a:r>
          </a:p>
          <a:p>
            <a:pPr marL="0" indent="0" algn="just">
              <a:buNone/>
            </a:pPr>
            <a:r>
              <a:rPr lang="tr-TR" sz="2000" i="1" dirty="0">
                <a:latin typeface="Calibri" panose="020F0502020204030204" pitchFamily="34" charset="0"/>
                <a:ea typeface="Calibri" panose="020F0502020204030204" pitchFamily="34" charset="0"/>
                <a:cs typeface="Calibri" panose="020F0502020204030204" pitchFamily="34" charset="0"/>
              </a:rPr>
              <a:t>(1)-İ</a:t>
            </a:r>
            <a:r>
              <a:rPr lang="tr-TR" sz="2000" dirty="0">
                <a:solidFill>
                  <a:srgbClr val="000000"/>
                </a:solidFill>
                <a:latin typeface="Times New Roman" panose="02020603050405020304" pitchFamily="18" charset="0"/>
              </a:rPr>
              <a:t>şyerinde yapılan çalışmalar ve yapılacak değişikliklerle ilgili olarak tasarım, makine ve diğer teçhizatın durumu, bakımı, seçimi ve kullanılan maddeler de dâhil olmak üzere işin planlanması, organizasyonu ve uygulanması, kişisel koruyucu donanımların seçimi, temini, kullanımı, bakımı, muhafazası ve test edilmesi konularının, iş sağlığı ve güvenliği mevzuatına ve genel iş güvenliği kurallarına uygun olarak sürdürülmesini sağlamak için işverene önerilerde bulunmak.</a:t>
            </a:r>
          </a:p>
          <a:p>
            <a:pPr marL="0" indent="0" algn="just">
              <a:buNone/>
            </a:pPr>
            <a:r>
              <a:rPr lang="tr-TR" sz="2000" i="1" dirty="0">
                <a:solidFill>
                  <a:srgbClr val="000000"/>
                </a:solidFill>
                <a:latin typeface="Times New Roman" panose="02020603050405020304" pitchFamily="18" charset="0"/>
              </a:rPr>
              <a:t>İlgili Formlar:  FR-009, FR-011, </a:t>
            </a:r>
            <a:r>
              <a:rPr lang="tr-TR" sz="2000" i="1">
                <a:solidFill>
                  <a:srgbClr val="000000"/>
                </a:solidFill>
                <a:latin typeface="Times New Roman" panose="02020603050405020304" pitchFamily="18" charset="0"/>
              </a:rPr>
              <a:t>FR-013,FR- 021 ,Tespit </a:t>
            </a:r>
            <a:r>
              <a:rPr lang="tr-TR" sz="2000" i="1" dirty="0">
                <a:solidFill>
                  <a:srgbClr val="000000"/>
                </a:solidFill>
                <a:latin typeface="Times New Roman" panose="02020603050405020304" pitchFamily="18" charset="0"/>
              </a:rPr>
              <a:t>Öneri Defteri</a:t>
            </a:r>
          </a:p>
          <a:p>
            <a:pPr marL="0" indent="0" algn="just">
              <a:buNone/>
            </a:pPr>
            <a:endParaRPr lang="tr-TR" sz="2000" i="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4634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7528" y="404664"/>
            <a:ext cx="8911687" cy="1280890"/>
          </a:xfrm>
        </p:spPr>
        <p:txBody>
          <a:bodyPr>
            <a:normAutofit/>
          </a:bodyPr>
          <a:lstStyle/>
          <a:p>
            <a:r>
              <a:rPr lang="tr-TR" sz="3200" b="1" dirty="0"/>
              <a:t>İŞ GÜVENLİĞİ UZMANLARI GÖREVLERİ</a:t>
            </a:r>
            <a:endParaRPr lang="tr-TR" sz="3200" b="1" dirty="0">
              <a:solidFill>
                <a:srgbClr val="002060"/>
              </a:solidFill>
              <a:latin typeface="Calibri" panose="020F0502020204030204" pitchFamily="34" charset="0"/>
            </a:endParaRPr>
          </a:p>
        </p:txBody>
      </p:sp>
      <p:sp>
        <p:nvSpPr>
          <p:cNvPr id="3" name="İçerik Yer Tutucusu 2"/>
          <p:cNvSpPr>
            <a:spLocks noGrp="1"/>
          </p:cNvSpPr>
          <p:nvPr>
            <p:ph idx="1"/>
          </p:nvPr>
        </p:nvSpPr>
        <p:spPr>
          <a:xfrm>
            <a:off x="1559496" y="1340768"/>
            <a:ext cx="10009112" cy="4536504"/>
          </a:xfrm>
        </p:spPr>
        <p:txBody>
          <a:bodyPr>
            <a:noAutofit/>
          </a:bodyPr>
          <a:lstStyle/>
          <a:p>
            <a:pPr marL="0" indent="0" algn="just">
              <a:buNone/>
            </a:pPr>
            <a:r>
              <a:rPr lang="tr-TR" sz="2100" b="1" i="1" dirty="0">
                <a:latin typeface="Calibri" panose="020F0502020204030204" pitchFamily="34" charset="0"/>
                <a:ea typeface="Calibri" panose="020F0502020204030204" pitchFamily="34" charset="0"/>
                <a:cs typeface="Calibri" panose="020F0502020204030204" pitchFamily="34" charset="0"/>
              </a:rPr>
              <a:t> </a:t>
            </a:r>
            <a:r>
              <a:rPr lang="tr-TR" sz="2000" i="1" dirty="0">
                <a:latin typeface="Calibri" panose="020F0502020204030204" pitchFamily="34" charset="0"/>
                <a:ea typeface="Calibri" panose="020F0502020204030204" pitchFamily="34" charset="0"/>
                <a:cs typeface="Calibri" panose="020F0502020204030204" pitchFamily="34" charset="0"/>
              </a:rPr>
              <a:t>2) İş sağlığı ve güvenliğiyle ilgili alınması gereken tedbirleri işverene yazılı olarak bildirmek</a:t>
            </a:r>
          </a:p>
          <a:p>
            <a:pPr marL="0" indent="0" algn="just">
              <a:buNone/>
            </a:pPr>
            <a:r>
              <a:rPr lang="tr-TR" sz="2000" i="1" dirty="0">
                <a:latin typeface="Calibri" panose="020F0502020204030204" pitchFamily="34" charset="0"/>
                <a:ea typeface="Calibri" panose="020F0502020204030204" pitchFamily="34" charset="0"/>
                <a:cs typeface="Calibri" panose="020F0502020204030204" pitchFamily="34" charset="0"/>
              </a:rPr>
              <a:t>3) İşyerinde meydana gelen iş kazası ve meslek hastalıklarının nedenlerinin araştırılması ve tekrarlanmaması için alınacak önlemler konusunda çalışmalar yaparak işverene önerilerde bulunmak.</a:t>
            </a:r>
          </a:p>
          <a:p>
            <a:pPr marL="0" indent="0" algn="just">
              <a:buNone/>
            </a:pPr>
            <a:r>
              <a:rPr lang="tr-TR" sz="2000" i="1" dirty="0">
                <a:latin typeface="Calibri" panose="020F0502020204030204" pitchFamily="34" charset="0"/>
                <a:ea typeface="Calibri" panose="020F0502020204030204" pitchFamily="34" charset="0"/>
                <a:cs typeface="Calibri" panose="020F0502020204030204" pitchFamily="34" charset="0"/>
              </a:rPr>
              <a:t>4) İşyerinde meydana gelen ancak ölüm ya da yaralanmaya neden olmayan, ancak çalışana, ekipmana veya işyerine zarar verme potansiyeli olan olayların nedenlerinin araştırılması konusunda çalışma yapmak ve işverene önerilerde bulunmak</a:t>
            </a:r>
            <a:r>
              <a:rPr lang="tr-TR" sz="2400" dirty="0"/>
              <a:t>.</a:t>
            </a:r>
          </a:p>
          <a:p>
            <a:pPr marL="0" indent="0" algn="just">
              <a:buNone/>
            </a:pPr>
            <a:endParaRPr lang="tr-TR" sz="2400" i="1" dirty="0">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tr-TR" sz="2400" i="1" dirty="0">
                <a:latin typeface="Calibri" panose="020F0502020204030204" pitchFamily="34" charset="0"/>
                <a:ea typeface="Calibri" panose="020F0502020204030204" pitchFamily="34" charset="0"/>
                <a:cs typeface="Calibri" panose="020F0502020204030204" pitchFamily="34" charset="0"/>
              </a:rPr>
              <a:t>İlgili Dokümanlar: FR-002, FR-003, FR-004,  FR-023, 05.04.FR.26</a:t>
            </a:r>
            <a:endParaRPr lang="tr-TR" sz="2100" i="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2054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1504" y="476672"/>
            <a:ext cx="9127711" cy="1280890"/>
          </a:xfrm>
        </p:spPr>
        <p:txBody>
          <a:bodyPr>
            <a:normAutofit/>
          </a:bodyPr>
          <a:lstStyle/>
          <a:p>
            <a:r>
              <a:rPr lang="tr-TR" sz="3200" b="1" dirty="0"/>
              <a:t>İŞ GÜVENLİĞİ UZMANLARI GÖREVLERİ</a:t>
            </a:r>
            <a:endParaRPr lang="tr-TR" sz="4000" dirty="0"/>
          </a:p>
        </p:txBody>
      </p:sp>
      <p:sp>
        <p:nvSpPr>
          <p:cNvPr id="3" name="İçerik Yer Tutucusu 2"/>
          <p:cNvSpPr>
            <a:spLocks noGrp="1"/>
          </p:cNvSpPr>
          <p:nvPr>
            <p:ph idx="1"/>
          </p:nvPr>
        </p:nvSpPr>
        <p:spPr>
          <a:xfrm>
            <a:off x="1775520" y="1412776"/>
            <a:ext cx="9148729" cy="4248472"/>
          </a:xfrm>
        </p:spPr>
        <p:txBody>
          <a:bodyPr>
            <a:normAutofit/>
          </a:bodyPr>
          <a:lstStyle/>
          <a:p>
            <a:pPr marL="0" indent="0" algn="just">
              <a:buNone/>
            </a:pPr>
            <a:r>
              <a:rPr lang="tr-TR" sz="2800" b="1" dirty="0">
                <a:solidFill>
                  <a:srgbClr val="FF0000"/>
                </a:solidFill>
              </a:rPr>
              <a:t>b) Risk değerlendirmesi;</a:t>
            </a:r>
          </a:p>
          <a:p>
            <a:pPr marL="457200" indent="-457200" algn="just">
              <a:buAutoNum type="arabicParenR"/>
            </a:pPr>
            <a:r>
              <a:rPr lang="tr-TR" sz="2000" i="1" dirty="0">
                <a:latin typeface="Calibri" panose="020F0502020204030204" pitchFamily="34" charset="0"/>
                <a:ea typeface="Calibri" panose="020F0502020204030204" pitchFamily="34" charset="0"/>
                <a:cs typeface="Calibri" panose="020F0502020204030204" pitchFamily="34" charset="0"/>
              </a:rPr>
              <a:t>İş sağlığı ve güvenliği yönünden risk değerlendirmesi yapılmasıyla ilgili çalışmalara ve uygulanmasına katılmak, risk değerlendirmesi sonucunda alınması gereken sağlık ve güvenlik önlemleri konusunda işverene önerilerde bulunmak ve takibini yapmak.</a:t>
            </a:r>
          </a:p>
          <a:p>
            <a:pPr marL="0" indent="0" algn="just">
              <a:buNone/>
            </a:pPr>
            <a:r>
              <a:rPr lang="tr-TR" sz="2000" i="1" dirty="0">
                <a:latin typeface="Calibri" panose="020F0502020204030204" pitchFamily="34" charset="0"/>
                <a:ea typeface="Calibri" panose="020F0502020204030204" pitchFamily="34" charset="0"/>
                <a:cs typeface="Calibri" panose="020F0502020204030204" pitchFamily="34" charset="0"/>
              </a:rPr>
              <a:t>İlgili Formlar: FR-012, FR-022, FR-028, FR-029, FR-032,  Tespit ve Öneri Defteri, MEBBİS İSGB Risk Değerlendirme Formu</a:t>
            </a:r>
          </a:p>
        </p:txBody>
      </p:sp>
    </p:spTree>
    <p:extLst>
      <p:ext uri="{BB962C8B-B14F-4D97-AF65-F5344CB8AC3E}">
        <p14:creationId xmlns:p14="http://schemas.microsoft.com/office/powerpoint/2010/main" val="3739250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5520" y="404664"/>
            <a:ext cx="8911687" cy="1280890"/>
          </a:xfrm>
        </p:spPr>
        <p:txBody>
          <a:bodyPr>
            <a:normAutofit/>
          </a:bodyPr>
          <a:lstStyle/>
          <a:p>
            <a:r>
              <a:rPr lang="tr-TR" sz="3200" b="1" dirty="0"/>
              <a:t>İŞ GÜVENLİĞİ UZMANLARI GÖREVLERİ</a:t>
            </a:r>
            <a:endParaRPr lang="tr-TR" sz="4000" dirty="0"/>
          </a:p>
        </p:txBody>
      </p:sp>
      <p:sp>
        <p:nvSpPr>
          <p:cNvPr id="3" name="İçerik Yer Tutucusu 2"/>
          <p:cNvSpPr>
            <a:spLocks noGrp="1"/>
          </p:cNvSpPr>
          <p:nvPr>
            <p:ph idx="1"/>
          </p:nvPr>
        </p:nvSpPr>
        <p:spPr>
          <a:xfrm>
            <a:off x="1514839" y="1412776"/>
            <a:ext cx="9433048" cy="3777622"/>
          </a:xfrm>
        </p:spPr>
        <p:txBody>
          <a:bodyPr>
            <a:normAutofit fontScale="92500"/>
          </a:bodyPr>
          <a:lstStyle/>
          <a:p>
            <a:pPr marL="0" indent="0" algn="just">
              <a:buNone/>
            </a:pPr>
            <a:r>
              <a:rPr lang="tr-TR" sz="2800" b="1" dirty="0">
                <a:solidFill>
                  <a:srgbClr val="FF0000"/>
                </a:solidFill>
              </a:rPr>
              <a:t>c) Çalışma ortamı gözetimi;</a:t>
            </a:r>
          </a:p>
          <a:p>
            <a:r>
              <a:rPr lang="tr-TR" sz="2000" i="1" dirty="0">
                <a:latin typeface="Calibri" panose="020F0502020204030204" pitchFamily="34" charset="0"/>
                <a:ea typeface="Calibri" panose="020F0502020204030204" pitchFamily="34" charset="0"/>
                <a:cs typeface="Calibri" panose="020F0502020204030204" pitchFamily="34" charset="0"/>
              </a:rPr>
              <a:t>1) Çalışma ortamının gözetiminin yapılması, işyerinde iş sağlığı ve güvenliği mevzuatı gereği yapılması gereken periyodik bakım, kontrol ve ölçümleri planlamak ve uygulamalarını kontrol etmek.</a:t>
            </a:r>
          </a:p>
          <a:p>
            <a:r>
              <a:rPr lang="tr-TR" sz="2000" i="1" dirty="0">
                <a:latin typeface="Calibri" panose="020F0502020204030204" pitchFamily="34" charset="0"/>
                <a:ea typeface="Calibri" panose="020F0502020204030204" pitchFamily="34" charset="0"/>
                <a:cs typeface="Calibri" panose="020F0502020204030204" pitchFamily="34" charset="0"/>
              </a:rPr>
              <a:t>2) İşyerinde kaza, yangın veya patlamaların önlenmesi için yapılan çalışmalara katılmak, bu konuda işverene önerilerde bulunmak, uygulamaları takip etmek; doğal afet, kaza, yangın veya patlama gibi durumlar için acil durum planlarının hazırlanması çalışmalarına katılmak, bu konuyla ilgili periyodik eğitimlerin ve tatbikatların yapılmasını ve acil durum planı doğrultusunda hareket edilmesini izlemek ve kontrol etmek.</a:t>
            </a:r>
          </a:p>
          <a:p>
            <a:r>
              <a:rPr lang="tr-TR" sz="2000" i="1" dirty="0">
                <a:latin typeface="Calibri" panose="020F0502020204030204" pitchFamily="34" charset="0"/>
                <a:ea typeface="Calibri" panose="020F0502020204030204" pitchFamily="34" charset="0"/>
                <a:cs typeface="Calibri" panose="020F0502020204030204" pitchFamily="34" charset="0"/>
              </a:rPr>
              <a:t>İlgili Formlar: FR-010, FR-010, FR-014,  FR-015,  FR-021, FR-025, FR-026, FR-027, FR-028, MEBBİS İSGB Modülü Kurum Acil Durumlar İşlemleri. </a:t>
            </a:r>
          </a:p>
        </p:txBody>
      </p:sp>
    </p:spTree>
    <p:extLst>
      <p:ext uri="{BB962C8B-B14F-4D97-AF65-F5344CB8AC3E}">
        <p14:creationId xmlns:p14="http://schemas.microsoft.com/office/powerpoint/2010/main" val="40895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0156" y="404664"/>
            <a:ext cx="8911687" cy="1280890"/>
          </a:xfrm>
        </p:spPr>
        <p:txBody>
          <a:bodyPr>
            <a:normAutofit/>
          </a:bodyPr>
          <a:lstStyle/>
          <a:p>
            <a:r>
              <a:rPr lang="tr-TR" sz="3200" b="1" dirty="0"/>
              <a:t>İŞ GÜVENLİĞİ UZMANLARI GÖREVLERİ</a:t>
            </a:r>
            <a:endParaRPr lang="tr-TR" sz="4000" dirty="0"/>
          </a:p>
        </p:txBody>
      </p:sp>
      <p:sp>
        <p:nvSpPr>
          <p:cNvPr id="3" name="İçerik Yer Tutucusu 2"/>
          <p:cNvSpPr>
            <a:spLocks noGrp="1"/>
          </p:cNvSpPr>
          <p:nvPr>
            <p:ph idx="1"/>
          </p:nvPr>
        </p:nvSpPr>
        <p:spPr>
          <a:xfrm>
            <a:off x="1271464" y="1540189"/>
            <a:ext cx="10441160" cy="3777622"/>
          </a:xfrm>
        </p:spPr>
        <p:txBody>
          <a:bodyPr>
            <a:noAutofit/>
          </a:bodyPr>
          <a:lstStyle/>
          <a:p>
            <a:pPr marL="0" indent="0" algn="just">
              <a:buNone/>
            </a:pPr>
            <a:r>
              <a:rPr lang="tr-TR" sz="2800" b="1" dirty="0">
                <a:solidFill>
                  <a:srgbClr val="FF0000"/>
                </a:solidFill>
              </a:rPr>
              <a:t>ç) Eğitim, bilgilendirme ve kayıt;</a:t>
            </a:r>
          </a:p>
          <a:p>
            <a:r>
              <a:rPr lang="tr-TR" sz="2000" i="1" dirty="0">
                <a:latin typeface="Calibri" panose="020F0502020204030204" pitchFamily="34" charset="0"/>
                <a:ea typeface="Calibri" panose="020F0502020204030204" pitchFamily="34" charset="0"/>
                <a:cs typeface="Calibri" panose="020F0502020204030204" pitchFamily="34" charset="0"/>
              </a:rPr>
              <a:t>1) Çalışanların iş sağlığı ve güvenliği eğitimlerinin ilgili mevzuata uygun olarak planlanması konusunda çalışma yaparak işverenin onayına sunmak ve uygulamalarını yapmak veya kontrol etmek.</a:t>
            </a:r>
          </a:p>
          <a:p>
            <a:r>
              <a:rPr lang="tr-TR" sz="2000" i="1" dirty="0">
                <a:latin typeface="Calibri" panose="020F0502020204030204" pitchFamily="34" charset="0"/>
                <a:ea typeface="Calibri" panose="020F0502020204030204" pitchFamily="34" charset="0"/>
                <a:cs typeface="Calibri" panose="020F0502020204030204" pitchFamily="34" charset="0"/>
              </a:rPr>
              <a:t>2) Çalışma ortamıyla ilgili iş sağlığı ve güvenliği çalışmaları ve çalışma ortamı gözetim sonuçlarının kaydedildiği yıllık değerlendirme raporunu işyeri hekimi ile işbirliği halinde EK-2’deki örneğine uygun olarak hazırlamak.</a:t>
            </a:r>
          </a:p>
          <a:p>
            <a:r>
              <a:rPr lang="tr-TR" sz="2000" i="1" dirty="0">
                <a:latin typeface="Calibri" panose="020F0502020204030204" pitchFamily="34" charset="0"/>
                <a:ea typeface="Calibri" panose="020F0502020204030204" pitchFamily="34" charset="0"/>
                <a:cs typeface="Calibri" panose="020F0502020204030204" pitchFamily="34" charset="0"/>
              </a:rPr>
              <a:t>3) Çalışanlara yönelik bilgilendirme faaliyetlerini düzenleyerek işverenin onayına sunmak ve uygulamasını kontrol etmek.</a:t>
            </a:r>
          </a:p>
          <a:p>
            <a:r>
              <a:rPr lang="tr-TR" sz="2000" i="1" dirty="0">
                <a:latin typeface="Calibri" panose="020F0502020204030204" pitchFamily="34" charset="0"/>
                <a:ea typeface="Calibri" panose="020F0502020204030204" pitchFamily="34" charset="0"/>
                <a:cs typeface="Calibri" panose="020F0502020204030204" pitchFamily="34" charset="0"/>
              </a:rPr>
              <a:t>4) Gerekli yerlerde kullanılmak amacıyla iş sağlığı ve güvenliği talimatları ile çalışma izin prosedürlerini hazırlayarak işverenin onayına sunmak ve uygulamasını kontrol etmek.</a:t>
            </a:r>
          </a:p>
          <a:p>
            <a:r>
              <a:rPr lang="tr-TR" sz="2000" dirty="0"/>
              <a:t>5</a:t>
            </a:r>
            <a:r>
              <a:rPr lang="tr-TR" sz="2000" i="1" dirty="0">
                <a:latin typeface="Calibri" panose="020F0502020204030204" pitchFamily="34" charset="0"/>
                <a:ea typeface="Calibri" panose="020F0502020204030204" pitchFamily="34" charset="0"/>
                <a:cs typeface="Calibri" panose="020F0502020204030204" pitchFamily="34" charset="0"/>
              </a:rPr>
              <a:t>) (Ek:RG-11/10/2013-28792) Bakanlıkça belirlenecek iş sağlığı ve güvenliğini ilgilendiren konularla ilgili bilgileri, İSG </a:t>
            </a:r>
            <a:r>
              <a:rPr lang="tr-TR" sz="2000" i="1" dirty="0" err="1">
                <a:latin typeface="Calibri" panose="020F0502020204030204" pitchFamily="34" charset="0"/>
                <a:ea typeface="Calibri" panose="020F0502020204030204" pitchFamily="34" charset="0"/>
                <a:cs typeface="Calibri" panose="020F0502020204030204" pitchFamily="34" charset="0"/>
              </a:rPr>
              <a:t>KATİP’e</a:t>
            </a:r>
            <a:r>
              <a:rPr lang="tr-TR" sz="2000" i="1" dirty="0">
                <a:latin typeface="Calibri" panose="020F0502020204030204" pitchFamily="34" charset="0"/>
                <a:ea typeface="Calibri" panose="020F0502020204030204" pitchFamily="34" charset="0"/>
                <a:cs typeface="Calibri" panose="020F0502020204030204" pitchFamily="34" charset="0"/>
              </a:rPr>
              <a:t> bildirmek.</a:t>
            </a:r>
          </a:p>
          <a:p>
            <a:r>
              <a:rPr lang="tr-TR" sz="2000" i="1" dirty="0">
                <a:latin typeface="Calibri" panose="020F0502020204030204" pitchFamily="34" charset="0"/>
                <a:ea typeface="Calibri" panose="020F0502020204030204" pitchFamily="34" charset="0"/>
                <a:cs typeface="Calibri" panose="020F0502020204030204" pitchFamily="34" charset="0"/>
              </a:rPr>
              <a:t>İlgili Dokümanlar: FR-008, FR-028, FR-030, Yıllık Değerlendirme Raporu , İSG Talimatları, </a:t>
            </a:r>
          </a:p>
        </p:txBody>
      </p:sp>
    </p:spTree>
    <p:extLst>
      <p:ext uri="{BB962C8B-B14F-4D97-AF65-F5344CB8AC3E}">
        <p14:creationId xmlns:p14="http://schemas.microsoft.com/office/powerpoint/2010/main" val="2329347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7554" y="548680"/>
            <a:ext cx="8911687" cy="1280890"/>
          </a:xfrm>
        </p:spPr>
        <p:txBody>
          <a:bodyPr>
            <a:normAutofit/>
          </a:bodyPr>
          <a:lstStyle/>
          <a:p>
            <a:r>
              <a:rPr lang="tr-TR" sz="3200" b="1" dirty="0"/>
              <a:t>İŞ GÜVENLİĞİ UZMANLARI GÖREVLERİ</a:t>
            </a:r>
            <a:endParaRPr lang="tr-TR" sz="4000" dirty="0"/>
          </a:p>
        </p:txBody>
      </p:sp>
      <p:sp>
        <p:nvSpPr>
          <p:cNvPr id="3" name="İçerik Yer Tutucusu 2"/>
          <p:cNvSpPr>
            <a:spLocks noGrp="1"/>
          </p:cNvSpPr>
          <p:nvPr>
            <p:ph idx="1"/>
          </p:nvPr>
        </p:nvSpPr>
        <p:spPr>
          <a:xfrm>
            <a:off x="1415480" y="1484784"/>
            <a:ext cx="9453736" cy="4525963"/>
          </a:xfrm>
        </p:spPr>
        <p:txBody>
          <a:bodyPr>
            <a:normAutofit fontScale="92500" lnSpcReduction="10000"/>
          </a:bodyPr>
          <a:lstStyle/>
          <a:p>
            <a:r>
              <a:rPr lang="tr-TR" sz="2800" b="1" dirty="0">
                <a:solidFill>
                  <a:srgbClr val="FF0000"/>
                </a:solidFill>
              </a:rPr>
              <a:t>d) İlgili birimlerle işbirliği;</a:t>
            </a:r>
          </a:p>
          <a:p>
            <a:r>
              <a:rPr lang="tr-TR" sz="2400" i="1" dirty="0">
                <a:latin typeface="Calibri" panose="020F0502020204030204" pitchFamily="34" charset="0"/>
                <a:ea typeface="Calibri" panose="020F0502020204030204" pitchFamily="34" charset="0"/>
                <a:cs typeface="Calibri" panose="020F0502020204030204" pitchFamily="34" charset="0"/>
              </a:rPr>
              <a:t>1) İşyeri hekimiyle birlikte iş kazaları ve meslek hastalıklarıyla ilgili değerlendirme yapmak, tehlikeli olayın tekrarlanmaması için inceleme ve araştırma yaparak gerekli önleyici faaliyet planlarını hazırlamak ve uygulamaların takibini yapmak.</a:t>
            </a:r>
          </a:p>
          <a:p>
            <a:r>
              <a:rPr lang="tr-TR" sz="2400" i="1" dirty="0">
                <a:latin typeface="Calibri" panose="020F0502020204030204" pitchFamily="34" charset="0"/>
                <a:ea typeface="Calibri" panose="020F0502020204030204" pitchFamily="34" charset="0"/>
                <a:cs typeface="Calibri" panose="020F0502020204030204" pitchFamily="34" charset="0"/>
              </a:rPr>
              <a:t>2) Bir sonraki yılda gerçekleştirilecek iş sağlığı ve güvenliğiyle ilgili faaliyetlerin yer aldığı yıllık çalışma planını işyeri hekimiyle birlikte hazırlamak.</a:t>
            </a:r>
          </a:p>
          <a:p>
            <a:r>
              <a:rPr lang="tr-TR" sz="2400" i="1" dirty="0">
                <a:latin typeface="Calibri" panose="020F0502020204030204" pitchFamily="34" charset="0"/>
                <a:ea typeface="Calibri" panose="020F0502020204030204" pitchFamily="34" charset="0"/>
                <a:cs typeface="Calibri" panose="020F0502020204030204" pitchFamily="34" charset="0"/>
              </a:rPr>
              <a:t>3) Bulunması halinde üyesi olduğu iş sağlığı ve güvenliği kuruluyla işbirliği içinde çalışmak,</a:t>
            </a:r>
          </a:p>
          <a:p>
            <a:r>
              <a:rPr lang="tr-TR" sz="2400" i="1" dirty="0">
                <a:latin typeface="Calibri" panose="020F0502020204030204" pitchFamily="34" charset="0"/>
                <a:ea typeface="Calibri" panose="020F0502020204030204" pitchFamily="34" charset="0"/>
                <a:cs typeface="Calibri" panose="020F0502020204030204" pitchFamily="34" charset="0"/>
              </a:rPr>
              <a:t>4) Çalışan temsilcisi ve destek elemanlarının çalışmalarına destek sağlamak ve bu kişilerle işbirliği yapmak.</a:t>
            </a:r>
          </a:p>
          <a:p>
            <a:r>
              <a:rPr lang="tr-TR" sz="2400" i="1" dirty="0">
                <a:latin typeface="Calibri" panose="020F0502020204030204" pitchFamily="34" charset="0"/>
                <a:ea typeface="Calibri" panose="020F0502020204030204" pitchFamily="34" charset="0"/>
                <a:cs typeface="Calibri" panose="020F0502020204030204" pitchFamily="34" charset="0"/>
              </a:rPr>
              <a:t>İlgili Dokümanlar: FR-006, FR-018, FR-019, FR-020, FR-023,</a:t>
            </a:r>
          </a:p>
        </p:txBody>
      </p:sp>
    </p:spTree>
    <p:extLst>
      <p:ext uri="{BB962C8B-B14F-4D97-AF65-F5344CB8AC3E}">
        <p14:creationId xmlns:p14="http://schemas.microsoft.com/office/powerpoint/2010/main" val="270130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0156" y="476672"/>
            <a:ext cx="8911687" cy="1280890"/>
          </a:xfrm>
        </p:spPr>
        <p:txBody>
          <a:bodyPr>
            <a:normAutofit/>
          </a:bodyPr>
          <a:lstStyle/>
          <a:p>
            <a:r>
              <a:rPr lang="tr-TR" sz="3200" b="1" dirty="0"/>
              <a:t>İŞ GÜVENLİĞİ UZMANLARI YETKİLERİ</a:t>
            </a:r>
            <a:endParaRPr lang="tr-TR" sz="4000" dirty="0"/>
          </a:p>
        </p:txBody>
      </p:sp>
      <p:sp>
        <p:nvSpPr>
          <p:cNvPr id="3" name="İçerik Yer Tutucusu 2"/>
          <p:cNvSpPr>
            <a:spLocks noGrp="1"/>
          </p:cNvSpPr>
          <p:nvPr>
            <p:ph idx="1"/>
          </p:nvPr>
        </p:nvSpPr>
        <p:spPr>
          <a:xfrm>
            <a:off x="1487488" y="1412776"/>
            <a:ext cx="10081120" cy="4896544"/>
          </a:xfrm>
        </p:spPr>
        <p:txBody>
          <a:bodyPr>
            <a:normAutofit/>
          </a:bodyPr>
          <a:lstStyle/>
          <a:p>
            <a:r>
              <a:rPr lang="tr-TR" sz="2600" b="1" dirty="0">
                <a:solidFill>
                  <a:srgbClr val="FF0000"/>
                </a:solidFill>
              </a:rPr>
              <a:t>MADDE 10 – (1) İş güvenliği uzmanının yetkileri aşağıda belirtilmiştir:</a:t>
            </a:r>
          </a:p>
          <a:p>
            <a:r>
              <a:rPr lang="tr-TR" sz="2200" i="1" dirty="0">
                <a:latin typeface="Calibri" panose="020F0502020204030204" pitchFamily="34" charset="0"/>
                <a:ea typeface="Calibri" panose="020F0502020204030204" pitchFamily="34" charset="0"/>
                <a:cs typeface="Calibri" panose="020F0502020204030204" pitchFamily="34" charset="0"/>
              </a:rPr>
              <a:t>a) (Mülga:RG-30/4/2015-29342)</a:t>
            </a:r>
          </a:p>
          <a:p>
            <a:r>
              <a:rPr lang="tr-TR" sz="2200" i="1" dirty="0">
                <a:latin typeface="Calibri" panose="020F0502020204030204" pitchFamily="34" charset="0"/>
                <a:ea typeface="Calibri" panose="020F0502020204030204" pitchFamily="34" charset="0"/>
                <a:cs typeface="Calibri" panose="020F0502020204030204" pitchFamily="34" charset="0"/>
              </a:rPr>
              <a:t>b) İşyerinde belirlediği hayati tehlikenin ciddi ve önlenemez olması ve bu hususun acil müdahale gerektirmesi halinde işin durdurulması için işverene başvurmak.</a:t>
            </a:r>
          </a:p>
          <a:p>
            <a:r>
              <a:rPr lang="tr-TR" sz="2200" i="1" dirty="0">
                <a:latin typeface="Calibri" panose="020F0502020204030204" pitchFamily="34" charset="0"/>
                <a:ea typeface="Calibri" panose="020F0502020204030204" pitchFamily="34" charset="0"/>
                <a:cs typeface="Calibri" panose="020F0502020204030204" pitchFamily="34" charset="0"/>
              </a:rPr>
              <a:t>c) Görevi gereği işyerinin bütün bölümlerinde iş sağlığı ve güvenliği konusunda inceleme ve araştırma yapmak, gerekli bilgi ve belgelere ulaşmak ve çalışanlarla görüşmek.</a:t>
            </a:r>
          </a:p>
          <a:p>
            <a:r>
              <a:rPr lang="tr-TR" sz="2200" i="1" dirty="0">
                <a:latin typeface="Calibri" panose="020F0502020204030204" pitchFamily="34" charset="0"/>
                <a:ea typeface="Calibri" panose="020F0502020204030204" pitchFamily="34" charset="0"/>
                <a:cs typeface="Calibri" panose="020F0502020204030204" pitchFamily="34" charset="0"/>
              </a:rPr>
              <a:t>ç) Görevinin gerektirdiği konularda işverenin bilgisi dâhilinde ilgili kurum ve kuruluşlarla işyerinin iç düzenlemelerine uygun olarak işbirliği yapmak.</a:t>
            </a:r>
          </a:p>
          <a:p>
            <a:r>
              <a:rPr lang="tr-TR" sz="2200" i="1" dirty="0">
                <a:latin typeface="Calibri" panose="020F0502020204030204" pitchFamily="34" charset="0"/>
                <a:ea typeface="Calibri" panose="020F0502020204030204" pitchFamily="34" charset="0"/>
                <a:cs typeface="Calibri" panose="020F0502020204030204" pitchFamily="34" charset="0"/>
              </a:rPr>
              <a:t>İlgili Dokümanlar: FR-007, FR-014, FR-031</a:t>
            </a:r>
          </a:p>
        </p:txBody>
      </p:sp>
    </p:spTree>
    <p:extLst>
      <p:ext uri="{BB962C8B-B14F-4D97-AF65-F5344CB8AC3E}">
        <p14:creationId xmlns:p14="http://schemas.microsoft.com/office/powerpoint/2010/main" val="127495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5520" y="548680"/>
            <a:ext cx="8911687" cy="1280890"/>
          </a:xfrm>
        </p:spPr>
        <p:txBody>
          <a:bodyPr>
            <a:normAutofit/>
          </a:bodyPr>
          <a:lstStyle/>
          <a:p>
            <a:r>
              <a:rPr lang="tr-TR" sz="3200" b="1" dirty="0"/>
              <a:t>İŞ GÜVENLİĞİ UZMANLARI YETKİLERİ</a:t>
            </a:r>
            <a:endParaRPr lang="tr-TR" sz="4000" dirty="0"/>
          </a:p>
        </p:txBody>
      </p:sp>
      <p:sp>
        <p:nvSpPr>
          <p:cNvPr id="3" name="İçerik Yer Tutucusu 2"/>
          <p:cNvSpPr>
            <a:spLocks noGrp="1"/>
          </p:cNvSpPr>
          <p:nvPr>
            <p:ph idx="1"/>
          </p:nvPr>
        </p:nvSpPr>
        <p:spPr>
          <a:xfrm>
            <a:off x="1559496" y="2133600"/>
            <a:ext cx="9945116" cy="3777622"/>
          </a:xfrm>
        </p:spPr>
        <p:txBody>
          <a:bodyPr>
            <a:normAutofit/>
          </a:bodyPr>
          <a:lstStyle/>
          <a:p>
            <a:pPr marL="0" indent="0" algn="just">
              <a:buNone/>
            </a:pPr>
            <a:r>
              <a:rPr lang="tr-TR" sz="2200" i="1" dirty="0">
                <a:latin typeface="Calibri" panose="020F0502020204030204" pitchFamily="34" charset="0"/>
                <a:ea typeface="Calibri" panose="020F0502020204030204" pitchFamily="34" charset="0"/>
                <a:cs typeface="Calibri" panose="020F0502020204030204" pitchFamily="34" charset="0"/>
              </a:rPr>
              <a:t>(2) Tam süreli iş sözleşmesi ile görevlendirilen iş güvenliği uzmanları, çalıştıkları işyeri ile ilgili mesleki gelişmelerini sağlamaya yönelik eğitim, seminer ve panel gibi organizasyonlara katılma hakkına sahiptir. Bu gibi organizasyonlarda geçen sürelerden bir yıl içerisinde toplam beş iş günü kadarı çalışma süresinden sayılır ve bu süreler sebebiyle iş güvenliği uzmanının ücretinden herhangi bir kesinti yapılamaz.</a:t>
            </a:r>
          </a:p>
        </p:txBody>
      </p:sp>
    </p:spTree>
    <p:extLst>
      <p:ext uri="{BB962C8B-B14F-4D97-AF65-F5344CB8AC3E}">
        <p14:creationId xmlns:p14="http://schemas.microsoft.com/office/powerpoint/2010/main" val="3433195260"/>
      </p:ext>
    </p:extLst>
  </p:cSld>
  <p:clrMapOvr>
    <a:masterClrMapping/>
  </p:clrMapOvr>
</p:sld>
</file>

<file path=ppt/theme/theme1.xml><?xml version="1.0" encoding="utf-8"?>
<a:theme xmlns:a="http://schemas.openxmlformats.org/drawingml/2006/main" name="Duman">
  <a:themeElements>
    <a:clrScheme name="Mor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566</TotalTime>
  <Words>2464</Words>
  <Application>Microsoft Office PowerPoint</Application>
  <PresentationFormat>Geniş ekran</PresentationFormat>
  <Paragraphs>156</Paragraphs>
  <Slides>16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Arial</vt:lpstr>
      <vt:lpstr>Calibri</vt:lpstr>
      <vt:lpstr>Century Gothic</vt:lpstr>
      <vt:lpstr>Symbol</vt:lpstr>
      <vt:lpstr>Times New Roman</vt:lpstr>
      <vt:lpstr>Wingdings 3</vt:lpstr>
      <vt:lpstr>Duman</vt:lpstr>
      <vt:lpstr>OKUL VE KURUMLARDA İŞ GÜVENLİĞİ HİZMETLERİNİN SUNUMU</vt:lpstr>
      <vt:lpstr>İŞ GÜVENLİĞİ UZMANLARI GÖREVLERİ</vt:lpstr>
      <vt:lpstr>İŞ GÜVENLİĞİ UZMANLARI GÖREVLERİ</vt:lpstr>
      <vt:lpstr>İŞ GÜVENLİĞİ UZMANLARI GÖREVLERİ</vt:lpstr>
      <vt:lpstr>İŞ GÜVENLİĞİ UZMANLARI GÖREVLERİ</vt:lpstr>
      <vt:lpstr>İŞ GÜVENLİĞİ UZMANLARI GÖREVLERİ</vt:lpstr>
      <vt:lpstr>İŞ GÜVENLİĞİ UZMANLARI GÖREVLERİ</vt:lpstr>
      <vt:lpstr>İŞ GÜVENLİĞİ UZMANLARI YETKİLERİ</vt:lpstr>
      <vt:lpstr>İŞ GÜVENLİĞİ UZMANLARI YETKİLERİ</vt:lpstr>
      <vt:lpstr>İŞ GÜVENLİĞİ YÜKÜMLÜLÜKLERİ</vt:lpstr>
      <vt:lpstr>İŞ GÜVENLİĞİ YÜKÜMLÜLÜKLERİ</vt:lpstr>
      <vt:lpstr>İŞ SÜREÇLERİ</vt:lpstr>
      <vt:lpstr>İŞ SÜREÇLERİ</vt:lpstr>
      <vt:lpstr>İŞ SÜREÇLERİ</vt:lpstr>
      <vt:lpstr>İŞ SÜREÇLERİ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İŞ SAĞLIĞI VE GÜVENLİĞİ EĞİTİMİ</dc:title>
  <dc:creator>Win7</dc:creator>
  <cp:lastModifiedBy>admin</cp:lastModifiedBy>
  <cp:revision>166</cp:revision>
  <cp:lastPrinted>2025-02-03T13:44:06Z</cp:lastPrinted>
  <dcterms:created xsi:type="dcterms:W3CDTF">2015-02-02T07:04:36Z</dcterms:created>
  <dcterms:modified xsi:type="dcterms:W3CDTF">2025-04-17T11:35:14Z</dcterms:modified>
</cp:coreProperties>
</file>